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6" r:id="rId3"/>
    <p:sldMasterId id="2147483699" r:id="rId4"/>
  </p:sldMasterIdLst>
  <p:notesMasterIdLst>
    <p:notesMasterId r:id="rId23"/>
  </p:notesMasterIdLst>
  <p:sldIdLst>
    <p:sldId id="276" r:id="rId5"/>
    <p:sldId id="256" r:id="rId6"/>
    <p:sldId id="295" r:id="rId7"/>
    <p:sldId id="296" r:id="rId8"/>
    <p:sldId id="287" r:id="rId9"/>
    <p:sldId id="267" r:id="rId10"/>
    <p:sldId id="268" r:id="rId11"/>
    <p:sldId id="277" r:id="rId12"/>
    <p:sldId id="290" r:id="rId13"/>
    <p:sldId id="291" r:id="rId14"/>
    <p:sldId id="274" r:id="rId15"/>
    <p:sldId id="301" r:id="rId16"/>
    <p:sldId id="281" r:id="rId17"/>
    <p:sldId id="286" r:id="rId18"/>
    <p:sldId id="282" r:id="rId19"/>
    <p:sldId id="283" r:id="rId20"/>
    <p:sldId id="284" r:id="rId21"/>
    <p:sldId id="259" r:id="rId2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1745"/>
    <a:srgbClr val="030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26EC0-E93C-439C-83EC-9C23268B6BD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88366-FCEB-48BC-AE1D-45F48FC38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338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855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7014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880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3835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:notes"/>
          <p:cNvSpPr txBox="1">
            <a:spLocks noGrp="1"/>
          </p:cNvSpPr>
          <p:nvPr>
            <p:ph type="body" idx="1"/>
          </p:nvPr>
        </p:nvSpPr>
        <p:spPr>
          <a:xfrm>
            <a:off x="673473" y="5120146"/>
            <a:ext cx="5392507" cy="4851299"/>
          </a:xfrm>
          <a:prstGeom prst="rect">
            <a:avLst/>
          </a:prstGeom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6613" cy="40433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6924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0:notes"/>
          <p:cNvSpPr txBox="1">
            <a:spLocks noGrp="1"/>
          </p:cNvSpPr>
          <p:nvPr>
            <p:ph type="body" idx="1"/>
          </p:nvPr>
        </p:nvSpPr>
        <p:spPr>
          <a:xfrm>
            <a:off x="673473" y="5120146"/>
            <a:ext cx="5392507" cy="4851299"/>
          </a:xfrm>
          <a:prstGeom prst="rect">
            <a:avLst/>
          </a:prstGeom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6613" cy="40433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1831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3336-A9A2-4EC9-A9CB-05138C6206A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0643-C332-4B61-B36D-4EBDB6D487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153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3336-A9A2-4EC9-A9CB-05138C6206A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0643-C332-4B61-B36D-4EBDB6D487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4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3336-A9A2-4EC9-A9CB-05138C6206A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0643-C332-4B61-B36D-4EBDB6D487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919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FDA7-1731-5D4F-A32D-EBE68F7B4DD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1BD0-95C3-764A-9034-D9C4F5E5BA7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28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1BD0-95C3-764A-9034-D9C4F5E5BA7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599" y="1"/>
            <a:ext cx="12209315" cy="77425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315" y="6126418"/>
            <a:ext cx="12209315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82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FDA7-1731-5D4F-A32D-EBE68F7B4DD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1BD0-95C3-764A-9034-D9C4F5E5BA7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9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FDA7-1731-5D4F-A32D-EBE68F7B4DD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1BD0-95C3-764A-9034-D9C4F5E5BA7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15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FDA7-1731-5D4F-A32D-EBE68F7B4DD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1BD0-95C3-764A-9034-D9C4F5E5BA7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FDA7-1731-5D4F-A32D-EBE68F7B4DD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1BD0-95C3-764A-9034-D9C4F5E5BA7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95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FDA7-1731-5D4F-A32D-EBE68F7B4DD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1BD0-95C3-764A-9034-D9C4F5E5BA7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38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FDA7-1731-5D4F-A32D-EBE68F7B4DD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1BD0-95C3-764A-9034-D9C4F5E5BA7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9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3336-A9A2-4EC9-A9CB-05138C6206A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0643-C332-4B61-B36D-4EBDB6D487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482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FDA7-1731-5D4F-A32D-EBE68F7B4DD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1BD0-95C3-764A-9034-D9C4F5E5BA7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677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FDA7-1731-5D4F-A32D-EBE68F7B4DD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1BD0-95C3-764A-9034-D9C4F5E5BA7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60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FDA7-1731-5D4F-A32D-EBE68F7B4DD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1BD0-95C3-764A-9034-D9C4F5E5BA7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26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contenu texte">
  <p:cSld name="page de contenu text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569383" y="77787"/>
            <a:ext cx="10507133" cy="128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1BA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1BAA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1BAA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1BAA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1BAA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1BAA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1BAA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1BAA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1BAA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587974" y="1471083"/>
            <a:ext cx="10509249" cy="459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338B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rgbClr val="2633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28E65"/>
              </a:buClr>
              <a:buSzPts val="1500"/>
              <a:buFont typeface="Arial"/>
              <a:buChar char="&gt;"/>
              <a:defRPr sz="1500" b="0" i="0" u="none" strike="noStrike" cap="none">
                <a:solidFill>
                  <a:srgbClr val="2633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6338B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2633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F28E6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2633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26338B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633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0843683" y="6146801"/>
            <a:ext cx="6011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5970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58B6C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0" y="6333744"/>
            <a:ext cx="12192000" cy="67310"/>
          </a:xfrm>
          <a:custGeom>
            <a:avLst/>
            <a:gdLst/>
            <a:ahLst/>
            <a:cxnLst/>
            <a:rect l="l" t="t" r="r" b="b"/>
            <a:pathLst>
              <a:path w="9144000" h="67310">
                <a:moveTo>
                  <a:pt x="0" y="67055"/>
                </a:moveTo>
                <a:lnTo>
                  <a:pt x="9144000" y="67055"/>
                </a:lnTo>
                <a:lnTo>
                  <a:pt x="9144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3494B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1192784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3E3E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60967" y="2000138"/>
            <a:ext cx="4362872" cy="392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230534" y="1425640"/>
            <a:ext cx="333247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64C6C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9AB71A"/>
                </a:solidFill>
                <a:latin typeface="Arial Black"/>
                <a:cs typeface="Arial Black"/>
              </a:defRPr>
            </a:lvl1pPr>
          </a:lstStyle>
          <a:p>
            <a:pPr marL="25400"/>
            <a:fld id="{81D60167-4931-47E6-BA6A-407CBD079E47}" type="slidenum">
              <a:rPr lang="fr-FR" spc="-10" smtClean="0"/>
              <a:pPr marL="25400"/>
              <a:t>‹N°›</a:t>
            </a:fld>
            <a:endParaRPr lang="fr-FR" spc="-10" dirty="0"/>
          </a:p>
        </p:txBody>
      </p:sp>
    </p:spTree>
    <p:extLst>
      <p:ext uri="{BB962C8B-B14F-4D97-AF65-F5344CB8AC3E}">
        <p14:creationId xmlns:p14="http://schemas.microsoft.com/office/powerpoint/2010/main" val="4103927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11/15/2021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90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11/15/2021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‹N°›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42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11/15/2021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31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11/15/2021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‹N°›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25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11/15/2021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‹N°›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5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3336-A9A2-4EC9-A9CB-05138C6206A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0643-C332-4B61-B36D-4EBDB6D487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256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11/15/2021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‹N°›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19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11/15/2021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‹N°›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181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11/15/2021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73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11/15/2021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‹N°›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2449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/>
              <a:t>11/15/2021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3163"/>
                </a:solidFill>
              </a:rPr>
              <a:pPr/>
              <a:t>‹N°›</a:t>
            </a:fld>
            <a:endParaRPr lang="en-US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633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11/15/2021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4D1434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319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FDA7-1731-5D4F-A32D-EBE68F7B4DD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1BD0-95C3-764A-9034-D9C4F5E5BA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4062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1BD0-95C3-764A-9034-D9C4F5E5BA7E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599" y="1"/>
            <a:ext cx="12209315" cy="77425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315" y="6126418"/>
            <a:ext cx="12209315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49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FDA7-1731-5D4F-A32D-EBE68F7B4DD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1BD0-95C3-764A-9034-D9C4F5E5BA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047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FDA7-1731-5D4F-A32D-EBE68F7B4DD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1BD0-95C3-764A-9034-D9C4F5E5BA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25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3336-A9A2-4EC9-A9CB-05138C6206A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0643-C332-4B61-B36D-4EBDB6D487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781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FDA7-1731-5D4F-A32D-EBE68F7B4DD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1BD0-95C3-764A-9034-D9C4F5E5BA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3672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FDA7-1731-5D4F-A32D-EBE68F7B4DD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1BD0-95C3-764A-9034-D9C4F5E5BA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969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FDA7-1731-5D4F-A32D-EBE68F7B4DD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1BD0-95C3-764A-9034-D9C4F5E5BA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3265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FDA7-1731-5D4F-A32D-EBE68F7B4DD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1BD0-95C3-764A-9034-D9C4F5E5BA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537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FDA7-1731-5D4F-A32D-EBE68F7B4DD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1BD0-95C3-764A-9034-D9C4F5E5BA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2577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FDA7-1731-5D4F-A32D-EBE68F7B4DD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1BD0-95C3-764A-9034-D9C4F5E5BA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9817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FDA7-1731-5D4F-A32D-EBE68F7B4DD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1BD0-95C3-764A-9034-D9C4F5E5BA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8416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/>
            <a:fld id="{81D60167-4931-47E6-BA6A-407CBD079E47}" type="slidenum">
              <a:rPr lang="fr-FR" smtClean="0"/>
              <a:pPr marL="2540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72144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507516"/>
            <a:ext cx="103632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39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/>
            <a:fld id="{81D60167-4931-47E6-BA6A-407CBD079E47}" type="slidenum">
              <a:rPr lang="fr-FR" smtClean="0"/>
              <a:pPr marL="2540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09087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03376" y="691896"/>
            <a:ext cx="10080752" cy="1152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/>
            <a:fld id="{81D60167-4931-47E6-BA6A-407CBD079E47}" type="slidenum">
              <a:rPr lang="fr-FR" smtClean="0"/>
              <a:pPr marL="2540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906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3336-A9A2-4EC9-A9CB-05138C6206A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0643-C332-4B61-B36D-4EBDB6D487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67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3336-A9A2-4EC9-A9CB-05138C6206A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0643-C332-4B61-B36D-4EBDB6D487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38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3336-A9A2-4EC9-A9CB-05138C6206A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0643-C332-4B61-B36D-4EBDB6D487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575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3336-A9A2-4EC9-A9CB-05138C6206A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0643-C332-4B61-B36D-4EBDB6D487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60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3336-A9A2-4EC9-A9CB-05138C6206A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0643-C332-4B61-B36D-4EBDB6D487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56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73336-A9A2-4EC9-A9CB-05138C6206A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A0643-C332-4B61-B36D-4EBDB6D487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97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2A6FDA7-1731-5D4F-A32D-EBE68F7B4DD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15/11/2021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F9C1BD0-95C3-764A-9034-D9C4F5E5BA7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3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714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srgbClr val="903163"/>
                </a:solidFill>
              </a:rPr>
              <a:pPr defTabSz="457200"/>
              <a:t>11/15/2021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defTabSz="457200"/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903163"/>
                </a:solidFill>
              </a:rPr>
              <a:pPr defTabSz="457200"/>
              <a:t>‹N°›</a:t>
            </a:fld>
            <a:endParaRPr lang="en-US" dirty="0">
              <a:solidFill>
                <a:srgbClr val="90316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697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6FDA7-1731-5D4F-A32D-EBE68F7B4DDF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C1BD0-95C3-764A-9034-D9C4F5E5BA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82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ngre.org/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.meziani@mongre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rminales2021-2021.f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AG%201er07.pdf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20431"/>
            <a:ext cx="12191999" cy="147501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PREPARER LE POST-BAC</a:t>
            </a:r>
            <a:br>
              <a:rPr lang="fr-FR" dirty="0"/>
            </a:br>
            <a:br>
              <a:rPr lang="fr-FR" dirty="0"/>
            </a:br>
            <a:r>
              <a:rPr lang="fr-FR" dirty="0"/>
              <a:t>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58400" y="3156668"/>
            <a:ext cx="11239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-Le Calendrier </a:t>
            </a:r>
            <a:r>
              <a:rPr lang="fr-FR" sz="3200" dirty="0" err="1">
                <a:solidFill>
                  <a:schemeClr val="bg1"/>
                </a:solidFill>
              </a:rPr>
              <a:t>Parcoursup</a:t>
            </a:r>
            <a:endParaRPr lang="fr-FR" sz="3200" dirty="0">
              <a:solidFill>
                <a:schemeClr val="bg1"/>
              </a:solidFill>
            </a:endParaRPr>
          </a:p>
          <a:p>
            <a:r>
              <a:rPr lang="fr-FR" sz="3200" dirty="0">
                <a:solidFill>
                  <a:schemeClr val="bg1"/>
                </a:solidFill>
              </a:rPr>
              <a:t>-Le Recrutement des élèves</a:t>
            </a:r>
          </a:p>
          <a:p>
            <a:r>
              <a:rPr lang="fr-FR" sz="3200" dirty="0">
                <a:solidFill>
                  <a:schemeClr val="bg1"/>
                </a:solidFill>
              </a:rPr>
              <a:t>-Les Préparations post-bac </a:t>
            </a:r>
          </a:p>
          <a:p>
            <a:r>
              <a:rPr lang="fr-FR" sz="3200" dirty="0">
                <a:solidFill>
                  <a:schemeClr val="bg1"/>
                </a:solidFill>
              </a:rPr>
              <a:t>-Le Devenir de nos jeunes par filière</a:t>
            </a:r>
          </a:p>
        </p:txBody>
      </p:sp>
    </p:spTree>
    <p:extLst>
      <p:ext uri="{BB962C8B-B14F-4D97-AF65-F5344CB8AC3E}">
        <p14:creationId xmlns:p14="http://schemas.microsoft.com/office/powerpoint/2010/main" val="3104791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58B6C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6380988"/>
            <a:ext cx="9144000" cy="20320"/>
          </a:xfrm>
          <a:custGeom>
            <a:avLst/>
            <a:gdLst/>
            <a:ahLst/>
            <a:cxnLst/>
            <a:rect l="l" t="t" r="r" b="b"/>
            <a:pathLst>
              <a:path w="9144000" h="20320">
                <a:moveTo>
                  <a:pt x="0" y="19812"/>
                </a:moveTo>
                <a:lnTo>
                  <a:pt x="9144000" y="19812"/>
                </a:lnTo>
                <a:lnTo>
                  <a:pt x="9144000" y="0"/>
                </a:lnTo>
                <a:lnTo>
                  <a:pt x="0" y="0"/>
                </a:lnTo>
                <a:lnTo>
                  <a:pt x="0" y="19812"/>
                </a:lnTo>
                <a:close/>
              </a:path>
            </a:pathLst>
          </a:custGeom>
          <a:solidFill>
            <a:srgbClr val="3494B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148915"/>
            <a:ext cx="12192000" cy="61555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476884"/>
            <a:r>
              <a:rPr sz="4000" spc="-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40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40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fr-FR" sz="4000" spc="-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sz="4000" spc="-7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paration</a:t>
            </a:r>
            <a:r>
              <a:rPr sz="4000" spc="-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médecine</a:t>
            </a:r>
            <a:endParaRPr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-1" y="1590061"/>
            <a:ext cx="12191999" cy="3366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Wingdings 3"/>
                <a:ea typeface="+mn-ea"/>
                <a:cs typeface="Wingdings 3"/>
              </a:rPr>
              <a:t>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</a:t>
            </a:r>
            <a:r>
              <a:rPr kumimoji="0" sz="3600" b="0" i="0" u="none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sz="3600" b="0" i="0" u="none" strike="noStrike" kern="1200" cap="none" spc="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3600" b="0" i="0" u="none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kumimoji="0" sz="3600" b="0" i="0" u="none" strike="noStrike" kern="1200" cap="none" spc="-5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é</a:t>
            </a:r>
            <a:r>
              <a:rPr kumimoji="0" sz="3600" b="0" i="0" u="none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sz="3600" b="0" i="0" u="none" strike="noStrike" kern="1200" cap="none" spc="-7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sz="3600" b="0" i="0" u="none" strike="noStrike" kern="1200" cap="none" spc="-3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sz="3600" b="0" i="0" u="none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</a:t>
            </a:r>
            <a:r>
              <a:rPr kumimoji="0" sz="3600" b="0" i="0" u="none" strike="noStrike" kern="1200" cap="none" spc="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</a:t>
            </a:r>
            <a:r>
              <a:rPr kumimoji="0" sz="3600" b="0" i="0" u="none" strike="noStrike" kern="1200" cap="none" spc="-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3600" b="0" i="0" u="none" strike="noStrike" kern="1200" cap="none" spc="-3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kumimoji="0" sz="3600" b="0" i="0" u="none" strike="noStrike" kern="1200" cap="none" spc="-4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sz="3600" b="0" i="0" u="none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inu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sz="3600" b="0" i="0" u="none" strike="noStrike" kern="1200" cap="none" spc="4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3600" b="0" i="0" u="none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sz="3600" b="0" i="0" u="none" strike="noStrike" kern="1200" cap="none" spc="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Ja</a:t>
            </a:r>
            <a:r>
              <a:rPr kumimoji="0" sz="3600" b="0" i="0" u="none" strike="noStrike" kern="1200" cap="none" spc="-7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sz="3600" b="0" i="0" u="none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er</a:t>
            </a:r>
            <a:r>
              <a:rPr kumimoji="0" sz="3600" b="0" i="0" u="none" strike="noStrike" kern="1200" cap="none" spc="-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</a:t>
            </a:r>
            <a:r>
              <a:rPr kumimoji="0" sz="3600" b="0" i="0" u="none" strike="noStrike" kern="1200" cap="none" spc="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3600" b="0" i="0" u="none" strike="noStrike" kern="1200" cap="none" spc="-3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sz="3600" b="0" i="0" u="none" strike="noStrike" kern="1200" cap="none" spc="-6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rgbClr val="07377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rgbClr val="07377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669925" lvl="0" indent="0" algn="l" defTabSz="914400" rtl="0" eaLnBrk="1" fontAlgn="auto" latinLnBrk="0" hangingPunct="1">
              <a:lnSpc>
                <a:spcPts val="3020"/>
              </a:lnSpc>
              <a:spcBef>
                <a:spcPts val="20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-4</a:t>
            </a:r>
            <a:r>
              <a:rPr kumimoji="0" sz="3600" b="0" i="0" u="none" strike="noStrike" kern="1200" cap="none" spc="2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3600" b="0" i="0" u="none" strike="noStrike" kern="1200" cap="none" spc="-3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kumimoji="0" sz="3600" b="0" i="0" u="none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</a:t>
            </a:r>
            <a:r>
              <a:rPr kumimoji="0" sz="3600" b="0" i="0" u="none" strike="noStrike" kern="1200" cap="none" spc="-1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</a:t>
            </a:r>
            <a:r>
              <a:rPr kumimoji="0" sz="3600" b="0" i="0" u="none" strike="noStrike" kern="1200" cap="none" spc="3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3600" b="0" i="0" u="none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3600" b="0" i="0" u="none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sz="3600" b="0" i="0" u="none" strike="noStrike" kern="1200" cap="none" spc="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3600" b="0" i="0" u="none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</a:t>
            </a:r>
            <a:r>
              <a:rPr kumimoji="0" sz="3600" b="0" i="0" u="none" strike="noStrike" kern="1200" cap="none" spc="-1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sz="3600" b="0" i="0" u="none" strike="noStrike" kern="1200" cap="none" spc="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3600" b="0" i="0" u="none" strike="noStrike" kern="1200" cap="none" spc="-1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3600" b="0" i="0" u="none" strike="noStrike" kern="1200" cap="none" spc="-30" normalizeH="0" baseline="0" noProof="0" dirty="0" err="1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sz="3600" b="0" i="0" u="none" strike="noStrike" kern="1200" cap="none" spc="-15" normalizeH="0" baseline="0" noProof="0" dirty="0" err="1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sz="3600" b="0" i="0" u="none" strike="noStrike" kern="1200" cap="none" spc="-50" normalizeH="0" baseline="0" noProof="0" dirty="0" err="1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sz="3600" b="0" i="0" u="none" strike="noStrike" kern="1200" cap="none" spc="-10" normalizeH="0" baseline="0" noProof="0" dirty="0" err="1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sz="3600" b="0" i="0" u="none" strike="noStrike" kern="1200" cap="none" spc="-50" normalizeH="0" baseline="0" noProof="0" dirty="0" err="1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sz="3600" b="0" i="0" u="none" strike="noStrike" kern="1200" cap="none" spc="-15" normalizeH="0" baseline="0" noProof="0" dirty="0" err="1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sz="3600" b="0" i="0" u="none" strike="noStrike" kern="1200" cap="none" spc="-20" normalizeH="0" baseline="0" noProof="0" dirty="0" err="1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sz="3600" b="0" i="0" u="none" strike="noStrike" kern="1200" cap="none" spc="-10" normalizeH="0" baseline="0" noProof="0" dirty="0" err="1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sz="3600" b="0" i="0" u="none" strike="noStrike" kern="1200" cap="none" spc="-20" normalizeH="0" baseline="0" noProof="0" dirty="0" err="1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rgbClr val="07377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rgbClr val="07377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ts val="3020"/>
              </a:lnSpc>
              <a:spcBef>
                <a:spcPts val="22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-2</a:t>
            </a:r>
            <a:r>
              <a:rPr kumimoji="0" sz="3600" b="0" i="0" u="none" strike="noStrike" kern="1200" cap="none" spc="2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</a:t>
            </a:r>
            <a:r>
              <a:rPr kumimoji="0" sz="3600" b="0" i="0" u="none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urn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ées</a:t>
            </a:r>
            <a:r>
              <a:rPr kumimoji="0" sz="3600" b="0" i="0" u="none" strike="noStrike" kern="1200" cap="none" spc="2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3600" b="0" i="0" u="none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sz="3600" b="0" i="0" u="none" strike="noStrike" kern="1200" cap="none" spc="-4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sz="3600" b="0" i="0" u="none" strike="noStrike" kern="1200" cap="none" spc="-3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sz="3600" b="0" i="0" u="none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nsi</a:t>
            </a:r>
            <a:r>
              <a:rPr kumimoji="0" sz="3600" b="0" i="0" u="none" strike="noStrike" kern="1200" cap="none" spc="-4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</a:t>
            </a:r>
            <a:r>
              <a:rPr kumimoji="0" sz="3600" b="0" i="0" u="none" strike="noStrike" kern="1200" cap="none" spc="2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3600" b="0" i="0" u="none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sz="3600" b="0" i="0" u="none" strike="noStrike" kern="1200" cap="none" spc="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sz="3600" b="0" i="0" u="none" strike="noStrike" kern="1200" cap="none" spc="7" normalizeH="0" baseline="25525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è</a:t>
            </a:r>
            <a:r>
              <a:rPr kumimoji="0" sz="3600" b="0" i="0" u="none" strike="noStrike" kern="1200" cap="none" spc="-37" normalizeH="0" baseline="25525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sz="3600" b="0" i="0" u="none" strike="noStrike" kern="1200" cap="none" spc="7" normalizeH="0" baseline="25525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sz="3600" b="0" i="0" u="none" strike="noStrike" kern="1200" cap="none" spc="0" normalizeH="0" baseline="25525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3600" b="0" i="0" u="none" strike="noStrike" kern="1200" cap="none" spc="-315" normalizeH="0" baseline="25525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3600" b="0" i="0" u="none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sz="3600" b="0" i="0" u="none" strike="noStrike" kern="1200" cap="none" spc="-3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sz="3600" b="0" i="0" u="none" strike="noStrike" kern="1200" cap="none" spc="-1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sz="3600" b="0" i="0" u="none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sz="3600" b="0" i="0" u="none" strike="noStrike" kern="1200" cap="none" spc="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3600" b="0" i="0" u="none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</a:t>
            </a:r>
            <a:r>
              <a:rPr kumimoji="0" sz="3600" b="0" i="0" u="none" strike="noStrike" kern="1200" cap="none" spc="1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3600" b="0" i="0" u="none" strike="noStrike" kern="1200" cap="none" spc="-5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sz="3600" b="0" i="0" u="none" strike="noStrike" kern="1200" cap="none" spc="-3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sz="3600" b="0" i="0" u="none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sz="3600" b="0" i="0" u="none" strike="noStrike" kern="1200" cap="none" spc="-1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3600" b="0" i="0" u="none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sz="3600" b="0" i="0" u="none" strike="noStrike" kern="1200" cap="none" spc="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3600" b="0" i="0" u="none" strike="noStrike" kern="1200" cap="none" spc="-8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kumimoji="0" sz="3600" b="0" i="0" u="none" strike="noStrike" kern="1200" cap="none" spc="-3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é</a:t>
            </a:r>
            <a:r>
              <a:rPr kumimoji="0" sz="3600" b="0" i="0" u="none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vri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er: </a:t>
            </a:r>
            <a:r>
              <a:rPr kumimoji="0" sz="3600" b="0" i="0" u="none" strike="noStrike" kern="1200" cap="none" spc="-1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</a:t>
            </a:r>
            <a:r>
              <a:rPr kumimoji="0" sz="3600" b="0" i="0" u="none" strike="noStrike" kern="1200" cap="none" spc="1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3600" b="0" i="0" u="none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 et 15/02/2022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re 1"/>
          <p:cNvSpPr>
            <a:spLocks noGrp="1"/>
          </p:cNvSpPr>
          <p:nvPr>
            <p:ph type="title"/>
          </p:nvPr>
        </p:nvSpPr>
        <p:spPr>
          <a:xfrm>
            <a:off x="1541748" y="75924"/>
            <a:ext cx="9144000" cy="709613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altLang="fr-FR" sz="38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Pour s’inscrire…</a:t>
            </a:r>
          </a:p>
        </p:txBody>
      </p:sp>
      <p:sp useBgFill="1">
        <p:nvSpPr>
          <p:cNvPr id="41987" name="Espace réservé du contenu 2"/>
          <p:cNvSpPr>
            <a:spLocks noGrp="1"/>
          </p:cNvSpPr>
          <p:nvPr>
            <p:ph idx="1"/>
          </p:nvPr>
        </p:nvSpPr>
        <p:spPr>
          <a:xfrm>
            <a:off x="62144" y="1557338"/>
            <a:ext cx="12129856" cy="4751982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fr-FR" altLang="fr-FR" sz="28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-Télécharger les plaquettes d’inscription en  allant sur le site web de Mongré, </a:t>
            </a:r>
            <a:r>
              <a:rPr lang="fr-FR" altLang="fr-FR" sz="28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www.mongre.org</a:t>
            </a:r>
            <a:r>
              <a:rPr lang="fr-FR" altLang="fr-FR" sz="28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fr-FR" altLang="fr-FR" sz="28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rubrique « </a:t>
            </a:r>
            <a:r>
              <a:rPr lang="fr-FR" altLang="fr-FR" sz="2800" i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Lycée</a:t>
            </a:r>
            <a:r>
              <a:rPr lang="fr-FR" altLang="fr-FR" sz="28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» </a:t>
            </a:r>
          </a:p>
          <a:p>
            <a:pPr marL="0" indent="0">
              <a:buNone/>
              <a:defRPr/>
            </a:pPr>
            <a:r>
              <a:rPr lang="fr-FR" altLang="fr-FR" sz="28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puis « </a:t>
            </a:r>
            <a:r>
              <a:rPr lang="fr-FR" altLang="fr-FR" sz="2800" i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Orientation Active et </a:t>
            </a:r>
            <a:r>
              <a:rPr lang="fr-FR" altLang="fr-FR" sz="2800" i="1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Post-bac</a:t>
            </a:r>
            <a:r>
              <a:rPr lang="fr-FR" altLang="fr-FR" sz="28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» </a:t>
            </a:r>
          </a:p>
          <a:p>
            <a:pPr marL="0" indent="0">
              <a:buNone/>
              <a:defRPr/>
            </a:pPr>
            <a:r>
              <a:rPr lang="fr-FR" altLang="fr-FR" sz="28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puis « </a:t>
            </a:r>
            <a:r>
              <a:rPr lang="fr-FR" altLang="fr-FR" sz="2800" i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 post-bac</a:t>
            </a:r>
            <a:r>
              <a:rPr lang="fr-FR" altLang="fr-FR" sz="28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». </a:t>
            </a:r>
          </a:p>
          <a:p>
            <a:pPr marL="0" indent="0">
              <a:buNone/>
              <a:defRPr/>
            </a:pPr>
            <a:endParaRPr lang="fr-FR" altLang="fr-FR" sz="28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fr-FR" altLang="fr-FR" sz="28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-Les récupérer au B.I.O</a:t>
            </a:r>
          </a:p>
          <a:p>
            <a:pPr marL="0" indent="0">
              <a:buNone/>
              <a:defRPr/>
            </a:pPr>
            <a:endParaRPr lang="fr-FR" altLang="fr-FR" sz="2800" dirty="0">
              <a:solidFill>
                <a:srgbClr val="8A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fr-FR" altLang="fr-FR" sz="2800" dirty="0">
              <a:solidFill>
                <a:srgbClr val="8A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077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" y="325763"/>
            <a:ext cx="12191999" cy="701179"/>
          </a:xfrm>
          <a:prstGeom prst="rect">
            <a:avLst/>
          </a:prstGeom>
        </p:spPr>
        <p:txBody>
          <a:bodyPr vert="horz" wrap="square" lIns="0" tIns="84798" rIns="0" bIns="0" rtlCol="0">
            <a:spAutoFit/>
          </a:bodyPr>
          <a:lstStyle/>
          <a:p>
            <a:pPr marL="186055" algn="ctr"/>
            <a:r>
              <a:rPr lang="fr-FR" sz="4000" spc="-75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toute prise de RDV</a:t>
            </a:r>
            <a:endParaRPr sz="4000" spc="-7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1752601"/>
            <a:ext cx="12191999" cy="3570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defRPr/>
            </a:pPr>
            <a:endParaRPr lang="fr-FR" sz="2400" dirty="0">
              <a:solidFill>
                <a:srgbClr val="1F497D"/>
              </a:solidFill>
              <a:latin typeface="Calibri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fr-FR" sz="2400" dirty="0">
              <a:solidFill>
                <a:srgbClr val="1F497D"/>
              </a:solidFill>
              <a:latin typeface="Calibri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sz="3200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</a:p>
          <a:p>
            <a:pPr>
              <a:defRPr/>
            </a:pPr>
            <a:endParaRPr lang="fr-FR" sz="32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sz="32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-Gaëlle </a:t>
            </a:r>
            <a:r>
              <a:rPr lang="fr-FR" sz="32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Meziani</a:t>
            </a:r>
            <a:r>
              <a:rPr lang="fr-FR" sz="32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via Ecole Directe</a:t>
            </a:r>
          </a:p>
          <a:p>
            <a:pPr>
              <a:defRPr/>
            </a:pPr>
            <a:r>
              <a:rPr lang="fr-FR" sz="32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fr-FR" sz="32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 g.meziani@mongre.org</a:t>
            </a:r>
            <a:r>
              <a:rPr lang="fr-FR" sz="32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>
              <a:buClr>
                <a:srgbClr val="3494BA"/>
              </a:buClr>
              <a:tabLst>
                <a:tab pos="355600" algn="l"/>
              </a:tabLst>
            </a:pP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1467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4"/>
          <p:cNvSpPr txBox="1">
            <a:spLocks noGrp="1"/>
          </p:cNvSpPr>
          <p:nvPr>
            <p:ph type="title"/>
          </p:nvPr>
        </p:nvSpPr>
        <p:spPr>
          <a:xfrm>
            <a:off x="1968500" y="77787"/>
            <a:ext cx="7880350" cy="12874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51BAAA"/>
              </a:buClr>
              <a:buSzPts val="3000"/>
            </a:pPr>
            <a:r>
              <a:rPr lang="en-US" b="1" dirty="0"/>
              <a:t>L’ACCOMPAGNEMENT POUR ÉLABORER SON PROJET D’ORIENTATION</a:t>
            </a:r>
            <a:endParaRPr dirty="0"/>
          </a:p>
        </p:txBody>
      </p:sp>
      <p:sp>
        <p:nvSpPr>
          <p:cNvPr id="296" name="Google Shape;296;p34"/>
          <p:cNvSpPr txBox="1"/>
          <p:nvPr/>
        </p:nvSpPr>
        <p:spPr>
          <a:xfrm>
            <a:off x="9656762" y="6146801"/>
            <a:ext cx="450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 defTabSz="457200">
              <a:buClr>
                <a:prstClr val="white"/>
              </a:buClr>
              <a:buSzPts val="1000"/>
            </a:pPr>
            <a:fld id="{00000000-1234-1234-1234-123412341234}" type="slidenum">
              <a:rPr lang="en-US" sz="1000" b="1">
                <a:solidFill>
                  <a:prstClr val="white"/>
                </a:solidFill>
                <a:ea typeface="Calibri"/>
                <a:cs typeface="Calibri"/>
                <a:sym typeface="Calibri"/>
              </a:rPr>
              <a:pPr algn="r" defTabSz="457200">
                <a:buClr>
                  <a:prstClr val="white"/>
                </a:buClr>
                <a:buSzPts val="1000"/>
              </a:pPr>
              <a:t>13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97" name="Google Shape;297;p34"/>
          <p:cNvSpPr txBox="1">
            <a:spLocks noGrp="1"/>
          </p:cNvSpPr>
          <p:nvPr>
            <p:ph type="body" idx="1"/>
          </p:nvPr>
        </p:nvSpPr>
        <p:spPr>
          <a:xfrm>
            <a:off x="1" y="1770063"/>
            <a:ext cx="4957764" cy="4613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627062" lvl="1" indent="-169862">
              <a:lnSpc>
                <a:spcPct val="90000"/>
              </a:lnSpc>
              <a:spcBef>
                <a:spcPts val="0"/>
              </a:spcBef>
              <a:buFont typeface="Arial"/>
              <a:buChar char="•"/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Découvrir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les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filières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de formation de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l’enseignement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supérieur</a:t>
            </a:r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627062" lvl="1" indent="-169862">
              <a:lnSpc>
                <a:spcPct val="90000"/>
              </a:lnSpc>
              <a:buFont typeface="Arial"/>
              <a:buChar char="•"/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Comprendre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le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contenu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des formations, les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connaissances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et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compétences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attendues</a:t>
            </a:r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</a:br>
            <a:endParaRPr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627062" lvl="1" indent="-169862">
              <a:lnSpc>
                <a:spcPct val="90000"/>
              </a:lnSpc>
              <a:buFont typeface="Arial"/>
              <a:buChar char="•"/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Découvrir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des métiers et les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parcours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jusqu’à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l’insertion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professionnelle</a:t>
            </a:r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627062" lvl="1" indent="-169862">
              <a:lnSpc>
                <a:spcPct val="90000"/>
              </a:lnSpc>
              <a:buFont typeface="Arial"/>
              <a:buChar char="•"/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Connaître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les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caractéristiques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des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filières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les plus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demandées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(STAPS, Droit,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Psychologie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, PACES…) et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les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opportunités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des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filières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d’avenir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</a:rPr>
            </a:br>
            <a:endParaRPr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627062" lvl="1" indent="-169862">
              <a:lnSpc>
                <a:spcPct val="90000"/>
              </a:lnSpc>
              <a:buFont typeface="Arial"/>
              <a:buChar char="•"/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Échanger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par chat, mail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ou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téléphone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avec des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conseillers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et des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étudiants</a:t>
            </a:r>
            <a:endParaRPr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9" name="Google Shape;299;p34"/>
          <p:cNvSpPr/>
          <p:nvPr/>
        </p:nvSpPr>
        <p:spPr>
          <a:xfrm rot="600000">
            <a:off x="9404532" y="782446"/>
            <a:ext cx="1901825" cy="874712"/>
          </a:xfrm>
          <a:prstGeom prst="ellipse">
            <a:avLst/>
          </a:prstGeom>
          <a:solidFill>
            <a:srgbClr val="F28E65"/>
          </a:solidFill>
          <a:ln>
            <a:noFill/>
          </a:ln>
          <a:effectLst>
            <a:outerShdw blurRad="63500" dist="38100" dir="270000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457200">
              <a:buClr>
                <a:srgbClr val="FFFFFF"/>
              </a:buClr>
              <a:buSzPts val="1200"/>
            </a:pPr>
            <a:r>
              <a:rPr lang="en-US" sz="1200" b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Accompagnement à l’orientation dès le 1</a:t>
            </a:r>
            <a:r>
              <a:rPr lang="en-US" sz="1200" b="1" baseline="3000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er</a:t>
            </a:r>
            <a:r>
              <a:rPr lang="en-US" sz="1200" b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trimestre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300" name="Google Shape;300;p34"/>
          <p:cNvSpPr txBox="1"/>
          <p:nvPr/>
        </p:nvSpPr>
        <p:spPr>
          <a:xfrm>
            <a:off x="1654176" y="1276350"/>
            <a:ext cx="7272337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indent="-177800" defTabSz="457200">
              <a:buClr>
                <a:srgbClr val="26338B"/>
              </a:buClr>
              <a:buSzPts val="2000"/>
              <a:buFont typeface="Calibri"/>
              <a:buChar char="•"/>
            </a:pPr>
            <a:r>
              <a:rPr lang="en-US" sz="2000" b="1" dirty="0">
                <a:solidFill>
                  <a:srgbClr val="26338B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>
                <a:solidFill>
                  <a:srgbClr val="26338B"/>
                </a:solidFill>
                <a:ea typeface="Calibri"/>
                <a:cs typeface="Calibri"/>
                <a:sym typeface="Calibri"/>
                <a:hlinkClick r:id="rId3"/>
              </a:rPr>
              <a:t>http://www.terminales2021-2022.fr</a:t>
            </a:r>
            <a:r>
              <a:rPr lang="en-US" sz="2000" b="1" dirty="0">
                <a:solidFill>
                  <a:srgbClr val="26338B"/>
                </a:solidFill>
                <a:ea typeface="Calibri"/>
                <a:cs typeface="Calibri"/>
                <a:sym typeface="Calibri"/>
              </a:rPr>
              <a:t>  : </a:t>
            </a:r>
            <a:r>
              <a:rPr lang="en-US" sz="2000" b="1" dirty="0">
                <a:solidFill>
                  <a:srgbClr val="073779">
                    <a:lumMod val="50000"/>
                  </a:srgbClr>
                </a:solidFill>
                <a:ea typeface="Calibri"/>
                <a:cs typeface="Calibri"/>
                <a:sym typeface="Calibri"/>
              </a:rPr>
              <a:t>un </a:t>
            </a:r>
            <a:r>
              <a:rPr lang="en-US" sz="2000" b="1" dirty="0" err="1">
                <a:solidFill>
                  <a:srgbClr val="073779">
                    <a:lumMod val="50000"/>
                  </a:srgbClr>
                </a:solidFill>
                <a:ea typeface="Calibri"/>
                <a:cs typeface="Calibri"/>
                <a:sym typeface="Calibri"/>
              </a:rPr>
              <a:t>espace</a:t>
            </a:r>
            <a:r>
              <a:rPr lang="en-US" sz="2000" b="1" dirty="0">
                <a:solidFill>
                  <a:srgbClr val="073779">
                    <a:lumMod val="50000"/>
                  </a:srgb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73779">
                    <a:lumMod val="50000"/>
                  </a:srgbClr>
                </a:solidFill>
                <a:ea typeface="Calibri"/>
                <a:cs typeface="Calibri"/>
                <a:sym typeface="Calibri"/>
              </a:rPr>
              <a:t>en</a:t>
            </a:r>
            <a:r>
              <a:rPr lang="en-US" sz="2000" b="1" dirty="0">
                <a:solidFill>
                  <a:srgbClr val="073779">
                    <a:lumMod val="50000"/>
                  </a:srgb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73779">
                    <a:lumMod val="50000"/>
                  </a:srgbClr>
                </a:solidFill>
                <a:ea typeface="Calibri"/>
                <a:cs typeface="Calibri"/>
                <a:sym typeface="Calibri"/>
              </a:rPr>
              <a:t>ligne</a:t>
            </a:r>
            <a:r>
              <a:rPr lang="en-US" sz="2000" b="1" dirty="0">
                <a:solidFill>
                  <a:srgbClr val="073779">
                    <a:lumMod val="50000"/>
                  </a:srgb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73779">
                    <a:lumMod val="50000"/>
                  </a:srgbClr>
                </a:solidFill>
                <a:ea typeface="Calibri"/>
                <a:cs typeface="Calibri"/>
                <a:sym typeface="Calibri"/>
              </a:rPr>
              <a:t>dédié</a:t>
            </a:r>
            <a:r>
              <a:rPr lang="en-US" sz="2000" b="1" dirty="0">
                <a:solidFill>
                  <a:srgbClr val="073779">
                    <a:lumMod val="50000"/>
                  </a:srgbClr>
                </a:solidFill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073779">
                  <a:lumMod val="50000"/>
                </a:srgbClr>
              </a:solidFill>
            </a:endParaRPr>
          </a:p>
        </p:txBody>
      </p:sp>
      <p:sp>
        <p:nvSpPr>
          <p:cNvPr id="5" name="Flèche gauche 4">
            <a:hlinkClick r:id="rId4" action="ppaction://hlinksldjump"/>
          </p:cNvPr>
          <p:cNvSpPr/>
          <p:nvPr/>
        </p:nvSpPr>
        <p:spPr>
          <a:xfrm>
            <a:off x="10955045" y="6511926"/>
            <a:ext cx="825623" cy="34607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A11BE74-88DF-4150-B553-FF98E438F6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348"/>
          <a:stretch/>
        </p:blipFill>
        <p:spPr>
          <a:xfrm>
            <a:off x="5237825" y="1960588"/>
            <a:ext cx="6418556" cy="442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21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9"/>
          <p:cNvSpPr txBox="1"/>
          <p:nvPr/>
        </p:nvSpPr>
        <p:spPr>
          <a:xfrm>
            <a:off x="9656762" y="6146801"/>
            <a:ext cx="450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buClr>
                <a:srgbClr val="FFFFFF"/>
              </a:buClr>
              <a:buSzPts val="1000"/>
            </a:pPr>
            <a:fld id="{00000000-1234-1234-1234-123412341234}" type="slidenum">
              <a:rPr lang="en-US" sz="1000" b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Clr>
                  <a:srgbClr val="FFFFFF"/>
                </a:buClr>
                <a:buSzPts val="1000"/>
              </a:pPr>
              <a:t>14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47" name="Google Shape;347;p39"/>
          <p:cNvSpPr txBox="1">
            <a:spLocks noGrp="1"/>
          </p:cNvSpPr>
          <p:nvPr>
            <p:ph type="body" idx="1"/>
          </p:nvPr>
        </p:nvSpPr>
        <p:spPr>
          <a:xfrm>
            <a:off x="0" y="202275"/>
            <a:ext cx="12191999" cy="8452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1900"/>
              <a:buNone/>
            </a:pPr>
            <a:r>
              <a:rPr lang="en-US" sz="2800" b="1" dirty="0" err="1"/>
              <a:t>Une</a:t>
            </a:r>
            <a:r>
              <a:rPr lang="en-US" sz="2800" b="1" dirty="0"/>
              <a:t> </a:t>
            </a:r>
            <a:r>
              <a:rPr lang="en-US" sz="2800" b="1" dirty="0" err="1"/>
              <a:t>plateforme</a:t>
            </a:r>
            <a:r>
              <a:rPr lang="en-US" sz="2800" b="1" dirty="0"/>
              <a:t> qui </a:t>
            </a:r>
            <a:r>
              <a:rPr lang="en-US" sz="2800" b="1" dirty="0" err="1"/>
              <a:t>indique</a:t>
            </a:r>
            <a:r>
              <a:rPr lang="en-US" sz="2800" b="1" dirty="0"/>
              <a:t> les </a:t>
            </a:r>
            <a:r>
              <a:rPr lang="en-US" sz="2800" b="1" dirty="0" err="1">
                <a:solidFill>
                  <a:srgbClr val="F28E65"/>
                </a:solidFill>
              </a:rPr>
              <a:t>attendus</a:t>
            </a:r>
            <a:r>
              <a:rPr lang="en-US" sz="2800" b="1" dirty="0"/>
              <a:t> pour </a:t>
            </a:r>
            <a:r>
              <a:rPr lang="en-US" sz="2800" b="1" dirty="0" err="1"/>
              <a:t>réussir</a:t>
            </a:r>
            <a:r>
              <a:rPr lang="en-US" sz="2800" b="1" dirty="0"/>
              <a:t> </a:t>
            </a:r>
            <a:r>
              <a:rPr lang="en-US" sz="2800" b="1" dirty="0" err="1"/>
              <a:t>dans</a:t>
            </a:r>
            <a:r>
              <a:rPr lang="en-US" sz="2800" b="1" dirty="0"/>
              <a:t> les formations </a:t>
            </a:r>
            <a:r>
              <a:rPr lang="en-US" sz="2800" b="1" dirty="0" err="1"/>
              <a:t>choisies</a:t>
            </a:r>
            <a:endParaRPr sz="2800" dirty="0"/>
          </a:p>
        </p:txBody>
      </p:sp>
      <p:pic>
        <p:nvPicPr>
          <p:cNvPr id="349" name="Google Shape;34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346" y="2058710"/>
            <a:ext cx="5337299" cy="460842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9"/>
          <p:cNvSpPr/>
          <p:nvPr/>
        </p:nvSpPr>
        <p:spPr>
          <a:xfrm>
            <a:off x="9740900" y="6146801"/>
            <a:ext cx="366712" cy="365125"/>
          </a:xfrm>
          <a:prstGeom prst="ellipse">
            <a:avLst/>
          </a:prstGeom>
          <a:solidFill>
            <a:srgbClr val="E46C0A"/>
          </a:soli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74;p41"/>
          <p:cNvSpPr txBox="1"/>
          <p:nvPr/>
        </p:nvSpPr>
        <p:spPr>
          <a:xfrm>
            <a:off x="5013619" y="2002111"/>
            <a:ext cx="763746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7062" lvl="1" indent="-169862">
              <a:buClr>
                <a:srgbClr val="F28E65"/>
              </a:buClr>
              <a:buSzPts val="1800"/>
              <a:buFont typeface="Arial"/>
              <a:buChar char="&gt;"/>
            </a:pPr>
            <a:r>
              <a:rPr lang="en-US" sz="2000" b="1" dirty="0" err="1">
                <a:solidFill>
                  <a:srgbClr val="26338B"/>
                </a:solidFill>
                <a:ea typeface="Calibri"/>
                <a:cs typeface="Calibri"/>
                <a:sym typeface="Calibri"/>
              </a:rPr>
              <a:t>Exemple</a:t>
            </a:r>
            <a:r>
              <a:rPr lang="en-US" sz="2000" b="1" dirty="0">
                <a:solidFill>
                  <a:srgbClr val="26338B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26338B"/>
                </a:solidFill>
                <a:ea typeface="Calibri"/>
                <a:cs typeface="Calibri"/>
                <a:sym typeface="Calibri"/>
              </a:rPr>
              <a:t>d’attendus</a:t>
            </a:r>
            <a:r>
              <a:rPr lang="en-US" sz="2000" b="1" dirty="0">
                <a:solidFill>
                  <a:srgbClr val="26338B"/>
                </a:solidFill>
                <a:ea typeface="Calibri"/>
                <a:cs typeface="Calibri"/>
                <a:sym typeface="Calibri"/>
              </a:rPr>
              <a:t> de </a:t>
            </a:r>
            <a:r>
              <a:rPr lang="en-US" sz="2000" b="1" dirty="0" err="1">
                <a:solidFill>
                  <a:srgbClr val="26338B"/>
                </a:solidFill>
                <a:ea typeface="Calibri"/>
                <a:cs typeface="Calibri"/>
                <a:sym typeface="Calibri"/>
              </a:rPr>
              <a:t>réussite</a:t>
            </a:r>
            <a:r>
              <a:rPr lang="en-US" sz="2000" b="1" dirty="0">
                <a:solidFill>
                  <a:srgbClr val="26338B"/>
                </a:solidFill>
                <a:ea typeface="Calibri"/>
                <a:cs typeface="Calibri"/>
                <a:sym typeface="Calibri"/>
              </a:rPr>
              <a:t> pour la </a:t>
            </a:r>
            <a:r>
              <a:rPr lang="en-US" sz="2000" b="1" dirty="0" err="1">
                <a:solidFill>
                  <a:srgbClr val="26338B"/>
                </a:solidFill>
                <a:ea typeface="Calibri"/>
                <a:cs typeface="Calibri"/>
                <a:sym typeface="Calibri"/>
              </a:rPr>
              <a:t>licence</a:t>
            </a:r>
            <a:r>
              <a:rPr lang="en-US" sz="2000" b="1" dirty="0">
                <a:solidFill>
                  <a:srgbClr val="26338B"/>
                </a:solidFill>
                <a:ea typeface="Calibri"/>
                <a:cs typeface="Calibri"/>
                <a:sym typeface="Calibri"/>
              </a:rPr>
              <a:t> mention Droit  </a:t>
            </a:r>
            <a:endParaRPr sz="2000" dirty="0">
              <a:solidFill>
                <a:prstClr val="black"/>
              </a:solidFill>
            </a:endParaRPr>
          </a:p>
        </p:txBody>
      </p:sp>
      <p:sp>
        <p:nvSpPr>
          <p:cNvPr id="9" name="Google Shape;372;p41"/>
          <p:cNvSpPr txBox="1"/>
          <p:nvPr/>
        </p:nvSpPr>
        <p:spPr>
          <a:xfrm>
            <a:off x="5839163" y="2479641"/>
            <a:ext cx="612793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28E65"/>
              </a:buClr>
              <a:buSzPts val="1800"/>
            </a:pPr>
            <a:r>
              <a:rPr lang="en-US" sz="2000" dirty="0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Mobiliser des </a:t>
            </a:r>
            <a:r>
              <a:rPr lang="en-US" sz="2000" dirty="0" err="1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compétences</a:t>
            </a:r>
            <a:r>
              <a:rPr lang="en-US" sz="2000" dirty="0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en</a:t>
            </a:r>
            <a:r>
              <a:rPr lang="en-US" sz="2000" dirty="0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matière</a:t>
            </a:r>
            <a:r>
              <a:rPr lang="en-US" sz="2000" dirty="0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d’expression</a:t>
            </a:r>
            <a:r>
              <a:rPr lang="en-US" sz="2000" dirty="0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écrite</a:t>
            </a:r>
            <a:r>
              <a:rPr lang="en-US" sz="2000" dirty="0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 et </a:t>
            </a:r>
            <a:r>
              <a:rPr lang="en-US" sz="2000" dirty="0" err="1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orale</a:t>
            </a:r>
            <a:r>
              <a:rPr lang="en-US" sz="2000" dirty="0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afin</a:t>
            </a:r>
            <a:r>
              <a:rPr lang="en-US" sz="2000" dirty="0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 de </a:t>
            </a:r>
            <a:r>
              <a:rPr lang="en-US" sz="2000" dirty="0" err="1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pouvoir</a:t>
            </a:r>
            <a:r>
              <a:rPr lang="en-US" sz="2000" dirty="0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développer</a:t>
            </a:r>
            <a:r>
              <a:rPr lang="en-US" sz="2000" dirty="0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 un </a:t>
            </a:r>
            <a:r>
              <a:rPr lang="en-US" sz="2000" dirty="0" err="1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raisonnement</a:t>
            </a:r>
            <a:r>
              <a:rPr lang="en-US" sz="2000" dirty="0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rigoureux</a:t>
            </a:r>
            <a:endParaRPr sz="2000" dirty="0">
              <a:solidFill>
                <a:prstClr val="black"/>
              </a:solidFill>
            </a:endParaRPr>
          </a:p>
        </p:txBody>
      </p:sp>
      <p:sp>
        <p:nvSpPr>
          <p:cNvPr id="10" name="Google Shape;373;p41"/>
          <p:cNvSpPr txBox="1"/>
          <p:nvPr/>
        </p:nvSpPr>
        <p:spPr>
          <a:xfrm>
            <a:off x="5851864" y="3872658"/>
            <a:ext cx="5751251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28E65"/>
              </a:buClr>
              <a:buSzPts val="1800"/>
            </a:pPr>
            <a:r>
              <a:rPr lang="en-US" sz="2000" dirty="0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Disposer </a:t>
            </a:r>
            <a:r>
              <a:rPr lang="en-US" sz="2000" dirty="0" err="1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d’aptitudes</a:t>
            </a:r>
            <a:r>
              <a:rPr lang="en-US" sz="2000" dirty="0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 à la </a:t>
            </a:r>
            <a:r>
              <a:rPr lang="en-US" sz="2000" dirty="0" err="1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compréhension</a:t>
            </a:r>
            <a:r>
              <a:rPr lang="en-US" sz="2000" dirty="0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, à </a:t>
            </a:r>
            <a:r>
              <a:rPr lang="en-US" sz="2000" dirty="0" err="1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l’analyse</a:t>
            </a:r>
            <a:r>
              <a:rPr lang="en-US" sz="2000" dirty="0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 et à la </a:t>
            </a:r>
            <a:r>
              <a:rPr lang="en-US" sz="2000" dirty="0" err="1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synthèse</a:t>
            </a:r>
            <a:r>
              <a:rPr lang="en-US" sz="2000" dirty="0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 d’un </a:t>
            </a:r>
            <a:r>
              <a:rPr lang="en-US" sz="2000" dirty="0" err="1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texte</a:t>
            </a:r>
            <a:endParaRPr sz="2000" dirty="0">
              <a:solidFill>
                <a:prstClr val="black"/>
              </a:solidFill>
            </a:endParaRPr>
          </a:p>
        </p:txBody>
      </p:sp>
      <p:sp>
        <p:nvSpPr>
          <p:cNvPr id="11" name="Google Shape;371;p41"/>
          <p:cNvSpPr txBox="1"/>
          <p:nvPr/>
        </p:nvSpPr>
        <p:spPr>
          <a:xfrm>
            <a:off x="5853344" y="5208541"/>
            <a:ext cx="5751251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28E65"/>
              </a:buClr>
              <a:buSzPts val="1800"/>
            </a:pPr>
            <a:r>
              <a:rPr lang="en-US" sz="2000" dirty="0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Disposer </a:t>
            </a:r>
            <a:r>
              <a:rPr lang="en-US" sz="2000" dirty="0" err="1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d’aptitudes</a:t>
            </a:r>
            <a:r>
              <a:rPr lang="en-US" sz="2000" dirty="0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 à la </a:t>
            </a:r>
            <a:r>
              <a:rPr lang="en-US" sz="2000" dirty="0" err="1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logique</a:t>
            </a:r>
            <a:r>
              <a:rPr lang="en-US" sz="2000" dirty="0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 et au </a:t>
            </a:r>
            <a:r>
              <a:rPr lang="en-US" sz="2000" dirty="0" err="1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raisonnement</a:t>
            </a:r>
            <a:r>
              <a:rPr lang="en-US" sz="2000" dirty="0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28E65"/>
                </a:solidFill>
                <a:ea typeface="Calibri"/>
                <a:cs typeface="Calibri"/>
                <a:sym typeface="Calibri"/>
              </a:rPr>
              <a:t>conceptuel</a:t>
            </a:r>
            <a:endParaRPr sz="2000" dirty="0">
              <a:solidFill>
                <a:prstClr val="black"/>
              </a:solidFill>
            </a:endParaRPr>
          </a:p>
        </p:txBody>
      </p:sp>
      <p:sp>
        <p:nvSpPr>
          <p:cNvPr id="2" name="Flèche gauche 1">
            <a:hlinkClick r:id="rId4" action="ppaction://hlinksldjump"/>
          </p:cNvPr>
          <p:cNvSpPr/>
          <p:nvPr/>
        </p:nvSpPr>
        <p:spPr>
          <a:xfrm>
            <a:off x="10928412" y="6303146"/>
            <a:ext cx="1109708" cy="554854"/>
          </a:xfrm>
          <a:prstGeom prst="leftArrow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9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Flèche gauche 4">
            <a:hlinkClick r:id="rId3" action="ppaction://hlinksldjump"/>
          </p:cNvPr>
          <p:cNvSpPr/>
          <p:nvPr/>
        </p:nvSpPr>
        <p:spPr>
          <a:xfrm>
            <a:off x="221942" y="5939161"/>
            <a:ext cx="1509204" cy="55041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813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"/>
            <a:ext cx="12192000" cy="6810375"/>
          </a:xfrm>
          <a:prstGeom prst="rect">
            <a:avLst/>
          </a:prstGeom>
        </p:spPr>
      </p:pic>
      <p:sp>
        <p:nvSpPr>
          <p:cNvPr id="5" name="Flèche gauche 4">
            <a:hlinkClick r:id="rId3" action="ppaction://hlinksldjump"/>
          </p:cNvPr>
          <p:cNvSpPr/>
          <p:nvPr/>
        </p:nvSpPr>
        <p:spPr>
          <a:xfrm>
            <a:off x="11194741" y="6418555"/>
            <a:ext cx="798991" cy="28408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276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9527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2397"/>
            <a:ext cx="12192000" cy="20002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438183" y="630315"/>
            <a:ext cx="28941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/>
              <a:t>Kim a confirmé 5 </a:t>
            </a:r>
            <a:r>
              <a:rPr lang="fr-FR" sz="2000" dirty="0" err="1"/>
              <a:t>voeux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1473694" y="1678685"/>
            <a:ext cx="339126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Elle reçoit les réponses des établissements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73694" y="2922058"/>
            <a:ext cx="300953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-Kim accepte le vœu C</a:t>
            </a:r>
          </a:p>
          <a:p>
            <a:r>
              <a:rPr lang="fr-FR" dirty="0"/>
              <a:t>-Souhaite maintenir le vœu A « En attente »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473694" y="4442430"/>
            <a:ext cx="324922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Kim a déjà accepté le vœu C depuis le 24/05</a:t>
            </a:r>
          </a:p>
          <a:p>
            <a:r>
              <a:rPr lang="fr-FR" sz="1600" dirty="0"/>
              <a:t>Elle reçoit une nouvelle proposition à son vœu A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544715" y="6150294"/>
            <a:ext cx="324034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-Elle accepte le vœu A</a:t>
            </a:r>
          </a:p>
          <a:p>
            <a:r>
              <a:rPr lang="fr-FR" dirty="0"/>
              <a:t>-Elle renonce au vœu C </a:t>
            </a:r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311588" y="1324391"/>
            <a:ext cx="186431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OUI sur liste d’attente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842159" y="1498197"/>
            <a:ext cx="150920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OUI sur liste d’attente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0262722" y="1317772"/>
            <a:ext cx="166900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NON dossier non retenu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143482" y="1339404"/>
            <a:ext cx="146488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OUI Réponse au + tard le 28/05 inclus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510508" y="1339404"/>
            <a:ext cx="146488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OUI Réponse au + tard le 28/05 inclus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877017" y="3484401"/>
            <a:ext cx="191320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Ce vœu ne l’intéresse plus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774803" y="3484400"/>
            <a:ext cx="191320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Ce vœu ne l’intéresse plus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833620" y="6974435"/>
            <a:ext cx="2812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Ce vœu ne l’intéresse plus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722920" y="2813700"/>
            <a:ext cx="132277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MAINTIENS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110999" y="2935706"/>
            <a:ext cx="13346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JE RENONCE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892466" y="2952199"/>
            <a:ext cx="13346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JE RENONCE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510508" y="2935706"/>
            <a:ext cx="126429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J’ACCEPTE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620054" y="4362207"/>
            <a:ext cx="146488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OUI Réponse au + tard le 02/06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762164" y="6094441"/>
            <a:ext cx="132277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J’ACCEPTE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558058" y="5971712"/>
            <a:ext cx="12841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RENONCE</a:t>
            </a:r>
          </a:p>
        </p:txBody>
      </p:sp>
      <p:sp>
        <p:nvSpPr>
          <p:cNvPr id="27" name="Flèche gauche 26">
            <a:hlinkClick r:id="rId4" action="ppaction://hlinksldjump"/>
          </p:cNvPr>
          <p:cNvSpPr/>
          <p:nvPr/>
        </p:nvSpPr>
        <p:spPr>
          <a:xfrm>
            <a:off x="11178703" y="5495278"/>
            <a:ext cx="870011" cy="45597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975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71B57C-9904-46F7-A4E6-8D992879C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hlinkClick r:id="rId2" action="ppaction://hlinkfile"/>
              </a:rPr>
              <a:t>Statistiques sur le devenir des élèves de </a:t>
            </a:r>
            <a:r>
              <a:rPr lang="fr-FR" dirty="0" err="1">
                <a:hlinkClick r:id="rId2" action="ppaction://hlinkfile"/>
              </a:rPr>
              <a:t>Mongré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6228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062796" y="2902998"/>
            <a:ext cx="4252404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-  Je participe aux RDV orientation proposés à Mongré: </a:t>
            </a:r>
          </a:p>
          <a:p>
            <a:r>
              <a:rPr lang="fr-FR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02/12: Le forum de l’enseignement supérieur</a:t>
            </a:r>
          </a:p>
          <a:p>
            <a:r>
              <a:rPr lang="fr-FR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13/01: La soirée Carrières</a:t>
            </a:r>
          </a:p>
          <a:p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-   Je prends RDV au B.I.O et je dialogue régulièrement avec mon professeur principal</a:t>
            </a:r>
          </a:p>
          <a:p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-   Je m’informe sur mon orientation, sur le site </a:t>
            </a:r>
            <a:r>
              <a:rPr lang="fr-FR" b="1" dirty="0">
                <a:solidFill>
                  <a:srgbClr val="C00000"/>
                </a:solidFill>
                <a:hlinkClick r:id="rId3" action="ppaction://hlinksldjump"/>
              </a:rPr>
              <a:t>terminales2021-2022.fr</a:t>
            </a:r>
            <a:r>
              <a:rPr lang="fr-FR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448365" y="2902998"/>
            <a:ext cx="4163627" cy="29546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Ouverture du site d’informations de </a:t>
            </a:r>
            <a:r>
              <a:rPr lang="fr-FR" sz="2000" b="1" dirty="0" err="1">
                <a:solidFill>
                  <a:srgbClr val="C00000"/>
                </a:solidFill>
              </a:rPr>
              <a:t>Parcoursup</a:t>
            </a:r>
            <a:endParaRPr lang="fr-FR" sz="2000" b="1" dirty="0">
              <a:solidFill>
                <a:srgbClr val="C00000"/>
              </a:solidFill>
            </a:endParaRPr>
          </a:p>
          <a:p>
            <a:endParaRPr lang="fr-FR" dirty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Je m’informe sur le déroulement de la procédure sur </a:t>
            </a:r>
            <a:r>
              <a:rPr lang="fr-FR" sz="2000" b="1" dirty="0">
                <a:solidFill>
                  <a:srgbClr val="C00000"/>
                </a:solidFill>
              </a:rPr>
              <a:t>Parcoursup.fr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000" b="1" dirty="0">
                <a:solidFill>
                  <a:srgbClr val="C00000"/>
                </a:solidFill>
              </a:rPr>
              <a:t>2022</a:t>
            </a:r>
          </a:p>
          <a:p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-    Je consulte l’offre de formation: les contenus, le nombre de places,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les attendus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, les débouchés professionnels et les critères d’examen des dossiers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42736" y="191259"/>
            <a:ext cx="92222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646606" y="1379815"/>
            <a:ext cx="924233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849031" y="1372898"/>
            <a:ext cx="973393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29265" y="6211540"/>
            <a:ext cx="816077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5E1EFF7-C183-4284-9507-75F9871E708E}"/>
              </a:ext>
            </a:extLst>
          </p:cNvPr>
          <p:cNvSpPr txBox="1"/>
          <p:nvPr/>
        </p:nvSpPr>
        <p:spPr>
          <a:xfrm>
            <a:off x="7570839" y="2601692"/>
            <a:ext cx="16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8479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268DB6-715B-4CBE-827D-D7F0FC2FA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75ED3AA-A121-4848-B504-8EABDA763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34" t="18824" r="2225" b="5294"/>
          <a:stretch/>
        </p:blipFill>
        <p:spPr>
          <a:xfrm>
            <a:off x="159025" y="159798"/>
            <a:ext cx="11857383" cy="5310727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9EE05A5-4213-4685-9FAB-335CEEE82A46}"/>
              </a:ext>
            </a:extLst>
          </p:cNvPr>
          <p:cNvSpPr txBox="1"/>
          <p:nvPr/>
        </p:nvSpPr>
        <p:spPr>
          <a:xfrm>
            <a:off x="2947386" y="2001441"/>
            <a:ext cx="4021585" cy="406265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Tout au long du 2</a:t>
            </a:r>
            <a:r>
              <a:rPr lang="fr-FR" sz="2000" b="1" baseline="30000" dirty="0">
                <a:solidFill>
                  <a:srgbClr val="C00000"/>
                </a:solidFill>
              </a:rPr>
              <a:t>ème</a:t>
            </a:r>
            <a:r>
              <a:rPr lang="fr-FR" sz="2000" b="1" dirty="0">
                <a:solidFill>
                  <a:srgbClr val="C00000"/>
                </a:solidFill>
              </a:rPr>
              <a:t> trimestre</a:t>
            </a:r>
          </a:p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-Je participe aux JPO des établissements en présentiel ou en distanciel et aux Journées de l’Enseignement supérieur les 26 et 27 janvier 2022.</a:t>
            </a:r>
          </a:p>
          <a:p>
            <a:endParaRPr lang="fr-FR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2000" b="1" dirty="0">
                <a:solidFill>
                  <a:srgbClr val="C00000"/>
                </a:solidFill>
              </a:rPr>
              <a:t>Du 20 janvier au 29 mars</a:t>
            </a:r>
          </a:p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-Je m’inscris sur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ParcourSup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pour créer mon dossier candidat.</a:t>
            </a:r>
          </a:p>
          <a:p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-Je formule mes vœux: jusqu’à 10 vœux (avec possibilité de sous-vœux selon les formations), sans avoir besoin de les classer.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E1CEF38-30A8-4381-BC07-EFC1BF968028}"/>
              </a:ext>
            </a:extLst>
          </p:cNvPr>
          <p:cNvSpPr txBox="1"/>
          <p:nvPr/>
        </p:nvSpPr>
        <p:spPr>
          <a:xfrm>
            <a:off x="7039992" y="2032039"/>
            <a:ext cx="4216893" cy="400109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Mardi 29/03</a:t>
            </a:r>
          </a:p>
          <a:p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-Derniers jours pour formuler les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</a:rPr>
              <a:t>voeux</a:t>
            </a: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2000" b="1" dirty="0">
                <a:solidFill>
                  <a:srgbClr val="C00000"/>
                </a:solidFill>
              </a:rPr>
              <a:t>Jeudi 07 avril</a:t>
            </a:r>
          </a:p>
          <a:p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-C’est le dernier jour pour finaliser mon dossier avec les éléments demandés par les formations et pour confirmer chacun de mes vœux.</a:t>
            </a:r>
          </a:p>
          <a:p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2000" b="1" dirty="0">
                <a:solidFill>
                  <a:srgbClr val="C00000"/>
                </a:solidFill>
              </a:rPr>
              <a:t>Avril-Mai</a:t>
            </a:r>
          </a:p>
          <a:p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Les formations examinent les vœux formulés par les candidats.</a:t>
            </a:r>
          </a:p>
          <a:p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68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DD08EA-AF01-4B9F-A24F-B4390BA8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830BA7F-A676-47D0-BAA9-80CE26413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0131" b="5363"/>
          <a:stretch/>
        </p:blipFill>
        <p:spPr>
          <a:xfrm>
            <a:off x="285750" y="365125"/>
            <a:ext cx="11449050" cy="6127749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5307970-6BFB-4467-9FD7-AD18F8DC7C9E}"/>
              </a:ext>
            </a:extLst>
          </p:cNvPr>
          <p:cNvSpPr txBox="1"/>
          <p:nvPr/>
        </p:nvSpPr>
        <p:spPr>
          <a:xfrm>
            <a:off x="3067050" y="2283547"/>
            <a:ext cx="3771900" cy="40934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Jeudi 02 juin</a:t>
            </a:r>
          </a:p>
          <a:p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-Je consulte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hlinkClick r:id="rId3" action="ppaction://hlinksldjump"/>
              </a:rPr>
              <a:t>les réponses des formations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sur la plateforme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. Alerte de proposition tous les matins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-Je reçois les propositions d’admission au fur et à mesure et en continu. Puis j’y réponds dans les délais indiqués par la plateforme.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hlinkClick r:id="rId5" action="ppaction://hlinksldjump"/>
              </a:rPr>
              <a:t>Exemple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fr-FR" sz="2000" b="1" dirty="0">
              <a:solidFill>
                <a:srgbClr val="C00000"/>
              </a:solidFill>
            </a:endParaRPr>
          </a:p>
          <a:p>
            <a:endParaRPr lang="fr-FR" sz="2000" b="1" dirty="0">
              <a:solidFill>
                <a:srgbClr val="C00000"/>
              </a:solidFill>
            </a:endParaRPr>
          </a:p>
          <a:p>
            <a:r>
              <a:rPr lang="fr-FR" sz="2000" b="1" dirty="0">
                <a:solidFill>
                  <a:srgbClr val="C00000"/>
                </a:solidFill>
              </a:rPr>
              <a:t>Jeudi 23 Juin</a:t>
            </a:r>
          </a:p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La phase complémentaire est ouverte</a:t>
            </a:r>
          </a:p>
          <a:p>
            <a:endParaRPr lang="fr-FR" sz="1600" dirty="0"/>
          </a:p>
          <a:p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A8C03C3-98C1-4695-BDAE-911612E23F26}"/>
              </a:ext>
            </a:extLst>
          </p:cNvPr>
          <p:cNvSpPr txBox="1"/>
          <p:nvPr/>
        </p:nvSpPr>
        <p:spPr>
          <a:xfrm>
            <a:off x="6919681" y="2374130"/>
            <a:ext cx="3728622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Mardi 05 juillet</a:t>
            </a:r>
          </a:p>
          <a:p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-Résultats du Bac</a:t>
            </a:r>
          </a:p>
          <a:p>
            <a:endParaRPr lang="fr-FR" dirty="0"/>
          </a:p>
          <a:p>
            <a:endParaRPr lang="fr-FR" dirty="0"/>
          </a:p>
          <a:p>
            <a:r>
              <a:rPr lang="fr-FR" sz="2000" b="1" dirty="0">
                <a:solidFill>
                  <a:srgbClr val="C00000"/>
                </a:solidFill>
              </a:rPr>
              <a:t>Fin de la phase principale le 15 Juillet</a:t>
            </a:r>
          </a:p>
          <a:p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-Je confirme mon inscription dans la formation que j’ai choisie selon les modalités précisées sur mon dossier candidat</a:t>
            </a:r>
          </a:p>
          <a:p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0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4056"/>
            <a:ext cx="12192000" cy="990600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De nouvelles formations disponibles depuis 2020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79228"/>
            <a:ext cx="12192000" cy="57010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b="1" dirty="0"/>
          </a:p>
          <a:p>
            <a:r>
              <a:rPr lang="fr-FR" sz="2400" dirty="0">
                <a:solidFill>
                  <a:schemeClr val="accent4">
                    <a:lumMod val="50000"/>
                  </a:schemeClr>
                </a:solidFill>
              </a:rPr>
              <a:t>L’Université Paris Dauphine</a:t>
            </a:r>
          </a:p>
          <a:p>
            <a:r>
              <a:rPr lang="fr-FR" sz="2400" dirty="0">
                <a:solidFill>
                  <a:schemeClr val="accent4">
                    <a:lumMod val="50000"/>
                  </a:schemeClr>
                </a:solidFill>
              </a:rPr>
              <a:t>Les 10 Instituts d’Etudes Politiques (Sciences Po Aix-en-Provence, Bordeaux, Grenoble, Lille, Lyon, Paris, Rennes, Saint-Germain-en-Laye, Strasbourg et Toulouse)</a:t>
            </a:r>
          </a:p>
          <a:p>
            <a:r>
              <a:rPr lang="fr-FR" sz="2400" dirty="0">
                <a:solidFill>
                  <a:schemeClr val="accent4">
                    <a:lumMod val="50000"/>
                  </a:schemeClr>
                </a:solidFill>
              </a:rPr>
              <a:t>Les écoles de formations des métiers de la culture (architecture et paysage, patrimoines, arts plastiques, spectacle vivant, cinéma, audiovisuel, multimédia, etc.)</a:t>
            </a:r>
          </a:p>
          <a:p>
            <a:r>
              <a:rPr lang="fr-FR" sz="2400" dirty="0">
                <a:solidFill>
                  <a:schemeClr val="accent4">
                    <a:lumMod val="50000"/>
                  </a:schemeClr>
                </a:solidFill>
              </a:rPr>
              <a:t>Les écoles de commerce, recrutant sur concours indépendant ou via des banques de concours</a:t>
            </a:r>
          </a:p>
          <a:p>
            <a:r>
              <a:rPr lang="fr-FR" sz="2400" dirty="0">
                <a:solidFill>
                  <a:schemeClr val="accent4">
                    <a:lumMod val="50000"/>
                  </a:schemeClr>
                </a:solidFill>
              </a:rPr>
              <a:t>Les instituts de formations aux professions paramédicales (audioprothésiste, ergothérapeute, orthophoniste, orthoptiste, pédicurie-podologie, psychomotricien)</a:t>
            </a:r>
          </a:p>
          <a:p>
            <a:r>
              <a:rPr lang="fr-FR" sz="2400" dirty="0">
                <a:solidFill>
                  <a:schemeClr val="accent4">
                    <a:lumMod val="50000"/>
                  </a:schemeClr>
                </a:solidFill>
              </a:rPr>
              <a:t>De nouvelles formations en apprentissage</a:t>
            </a:r>
          </a:p>
          <a:p>
            <a:pPr marL="0" indent="0">
              <a:buNone/>
            </a:pPr>
            <a:endParaRPr lang="fr-FR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2400" u="sng" dirty="0">
                <a:solidFill>
                  <a:schemeClr val="accent4">
                    <a:lumMod val="50000"/>
                  </a:schemeClr>
                </a:solidFill>
              </a:rPr>
              <a:t>Nouveauté en 2021: les Ecoles Nationales vétérinaires sont accessibles via </a:t>
            </a:r>
            <a:r>
              <a:rPr lang="fr-FR" sz="2400" u="sng" dirty="0" err="1">
                <a:solidFill>
                  <a:schemeClr val="accent4">
                    <a:lumMod val="50000"/>
                  </a:schemeClr>
                </a:solidFill>
              </a:rPr>
              <a:t>ParcourSup</a:t>
            </a:r>
            <a:endParaRPr lang="fr-FR" sz="2400" u="sng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2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14056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Le recrutement des élèves?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79228"/>
            <a:ext cx="12192000" cy="5709036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Bulletins scolaires de 1</a:t>
            </a:r>
            <a:r>
              <a:rPr lang="fr-FR" baseline="30000" dirty="0">
                <a:solidFill>
                  <a:schemeClr val="accent4">
                    <a:lumMod val="50000"/>
                  </a:schemeClr>
                </a:solidFill>
              </a:rPr>
              <a:t>ère</a:t>
            </a:r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 et de terminale (1</a:t>
            </a:r>
            <a:r>
              <a:rPr lang="fr-FR" baseline="30000" dirty="0">
                <a:solidFill>
                  <a:schemeClr val="accent4">
                    <a:lumMod val="50000"/>
                  </a:schemeClr>
                </a:solidFill>
              </a:rPr>
              <a:t>er</a:t>
            </a:r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 et 2</a:t>
            </a:r>
            <a:r>
              <a:rPr lang="fr-FR" baseline="30000" dirty="0">
                <a:solidFill>
                  <a:schemeClr val="accent4">
                    <a:lumMod val="50000"/>
                  </a:schemeClr>
                </a:solidFill>
              </a:rPr>
              <a:t>ème</a:t>
            </a:r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 trimestre),</a:t>
            </a:r>
          </a:p>
          <a:p>
            <a:pPr marL="0" indent="0">
              <a:buNone/>
            </a:pPr>
            <a:endParaRPr lang="fr-FR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Résultats aux épreuves anticipées du baccalauréat,</a:t>
            </a:r>
          </a:p>
          <a:p>
            <a:pPr marL="0" indent="0">
              <a:buNone/>
            </a:pPr>
            <a:endParaRPr lang="fr-FR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Motivation de l’élève: lettre de motivation, présentation d’un projet personnel ou associatif, mise en valeur d’un projet professionnel et attendus de la filière souhaitée,</a:t>
            </a:r>
          </a:p>
          <a:p>
            <a:endParaRPr lang="fr-FR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Suivre certains </a:t>
            </a:r>
            <a:r>
              <a:rPr lang="fr-FR" dirty="0">
                <a:solidFill>
                  <a:schemeClr val="accent4">
                    <a:lumMod val="50000"/>
                  </a:schemeClr>
                </a:solidFill>
                <a:hlinkClick r:id="rId2" action="ppaction://hlinksldjump"/>
              </a:rPr>
              <a:t>MOOC</a:t>
            </a:r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: Cours dispensés uniquement en ligne accessibles par tous sur inscription et gratuits.</a:t>
            </a:r>
          </a:p>
        </p:txBody>
      </p:sp>
    </p:spTree>
    <p:extLst>
      <p:ext uri="{BB962C8B-B14F-4D97-AF65-F5344CB8AC3E}">
        <p14:creationId xmlns:p14="http://schemas.microsoft.com/office/powerpoint/2010/main" val="506985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Les MOOC    https://www.fun-mooc.fr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0" y="1195536"/>
            <a:ext cx="9144000" cy="5257800"/>
          </a:xfrm>
        </p:spPr>
        <p:txBody>
          <a:bodyPr>
            <a:normAutofit fontScale="70000" lnSpcReduction="20000"/>
          </a:bodyPr>
          <a:lstStyle/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« Le droit, est-ce pour moi » de l’Université Paris 2 Panthéon-Assas </a:t>
            </a:r>
          </a:p>
          <a:p>
            <a:endParaRPr lang="fr-FR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« Mathématiques: préparation à l’entrée dans l’enseignement supérieur » de l’Ecole Polytechnique </a:t>
            </a:r>
          </a:p>
          <a:p>
            <a:endParaRPr lang="fr-FR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« Préparation du dossier d’inscription en IUT » de l’IUT de l’université Paris-Descartes </a:t>
            </a:r>
          </a:p>
          <a:p>
            <a:endParaRPr lang="fr-FR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« Introduction aux STAPS » </a:t>
            </a:r>
          </a:p>
          <a:p>
            <a:endParaRPr lang="fr-FR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« Devenir ingénieur, c’est possible » </a:t>
            </a:r>
          </a:p>
          <a:p>
            <a:endParaRPr lang="fr-FR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« Introduction à la psychologie à l’université » de l‘Université de Toulouse Jean Jaurès et « Session de découverte des sciences humaines » élaborée par l’Université Jean Moulin Lyon 3</a:t>
            </a:r>
          </a:p>
        </p:txBody>
      </p:sp>
    </p:spTree>
    <p:extLst>
      <p:ext uri="{BB962C8B-B14F-4D97-AF65-F5344CB8AC3E}">
        <p14:creationId xmlns:p14="http://schemas.microsoft.com/office/powerpoint/2010/main" val="85136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121920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</a:t>
            </a:r>
            <a:r>
              <a:rPr kumimoji="0" lang="fr-FR" sz="41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41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fr-FR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ormat</a:t>
            </a:r>
            <a:r>
              <a:rPr kumimoji="0" lang="fr-FR" sz="41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fr-FR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ons par domaines </a:t>
            </a:r>
            <a:r>
              <a:rPr kumimoji="0" lang="fr-FR" sz="41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dans </a:t>
            </a:r>
            <a:r>
              <a:rPr kumimoji="0" lang="fr-FR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l’a</a:t>
            </a:r>
            <a:r>
              <a:rPr kumimoji="0" lang="fr-FR" sz="41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fr-FR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fr-FR" sz="41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fr-FR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émie</a:t>
            </a:r>
            <a:r>
              <a:rPr kumimoji="0" lang="fr-FR" sz="41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</a:t>
            </a:r>
            <a:r>
              <a:rPr kumimoji="0" lang="fr-FR" sz="4100" b="1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  <a:r>
              <a:rPr kumimoji="0" lang="fr-FR" sz="41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r>
              <a:rPr kumimoji="0" lang="fr-FR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</a:t>
            </a:r>
            <a:endParaRPr kumimoji="0" lang="fr-FR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6418" y="1488658"/>
            <a:ext cx="3385352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12065" marR="5080" lvl="0" indent="-31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2065" marR="5080" lvl="0" indent="-31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2065" marR="5080" lvl="0" indent="-31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</a:t>
            </a:r>
            <a:r>
              <a:rPr kumimoji="0" lang="fr-FR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dossier sp</a:t>
            </a:r>
            <a:r>
              <a:rPr kumimoji="0" lang="fr-FR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cial Jo</a:t>
            </a:r>
            <a:r>
              <a:rPr kumimoji="0" lang="fr-FR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rnées</a:t>
            </a:r>
            <a:r>
              <a:rPr kumimoji="0" lang="fr-FR" sz="2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l’enseignement supér</a:t>
            </a:r>
            <a:r>
              <a:rPr kumimoji="0" lang="fr-FR" sz="2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</a:t>
            </a:r>
            <a:r>
              <a:rPr kumimoji="0" lang="fr-FR" sz="2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(JES) à détacher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48CF4E23-66E9-4CE8-A685-A606D2803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99" y="1488657"/>
            <a:ext cx="3174929" cy="4525963"/>
          </a:xfrm>
          <a:prstGeom prst="rect">
            <a:avLst/>
          </a:prstGeom>
          <a:noFill/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D07FC4F-1A15-4CCC-A714-7B660259D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157" y="1610788"/>
            <a:ext cx="4162425" cy="40975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58B6C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6380988"/>
            <a:ext cx="9144000" cy="20320"/>
          </a:xfrm>
          <a:custGeom>
            <a:avLst/>
            <a:gdLst/>
            <a:ahLst/>
            <a:cxnLst/>
            <a:rect l="l" t="t" r="r" b="b"/>
            <a:pathLst>
              <a:path w="9144000" h="20320">
                <a:moveTo>
                  <a:pt x="0" y="19812"/>
                </a:moveTo>
                <a:lnTo>
                  <a:pt x="9144000" y="19812"/>
                </a:lnTo>
                <a:lnTo>
                  <a:pt x="9144000" y="0"/>
                </a:lnTo>
                <a:lnTo>
                  <a:pt x="0" y="0"/>
                </a:lnTo>
                <a:lnTo>
                  <a:pt x="0" y="19812"/>
                </a:lnTo>
                <a:close/>
              </a:path>
            </a:pathLst>
          </a:custGeom>
          <a:solidFill>
            <a:srgbClr val="3494B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70247"/>
            <a:ext cx="12192000" cy="61555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417830"/>
            <a:r>
              <a:rPr sz="4000" spc="-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sz="4000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4000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4000" spc="-1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4000" spc="-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sz="4000" spc="-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4000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4000" spc="-1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4000" spc="-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4000" spc="-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sz="4000" spc="-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sz="4000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4000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4000" spc="-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40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4000" spc="-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4000" spc="-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4000" spc="-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4000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endParaRPr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8225" y="1108757"/>
            <a:ext cx="7046595" cy="4425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5598795" lvl="0" indent="0" algn="ctr" defTabSz="914400" rtl="0" eaLnBrk="1" fontAlgn="auto" latinLnBrk="0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heavy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Commerce</a:t>
            </a:r>
            <a:endParaRPr kumimoji="0" lang="fr-FR" sz="2400" b="0" i="0" u="heavy" strike="noStrike" kern="1200" cap="none" spc="-20" normalizeH="0" baseline="0" noProof="0" dirty="0">
              <a:ln>
                <a:noFill/>
              </a:ln>
              <a:solidFill>
                <a:srgbClr val="07377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5598795" lvl="0" indent="0" algn="ctr" defTabSz="914400" rtl="0" eaLnBrk="1" fontAlgn="auto" latinLnBrk="0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7377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27100" marR="0" lvl="0" indent="0" algn="l" defTabSz="914400" rtl="0" eaLnBrk="1" fontAlgn="auto" latinLnBrk="0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fr-FR" sz="24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heu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1200" cap="none" spc="-40" normalizeH="0" baseline="0" noProof="0" dirty="0" err="1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sz="2400" b="0" i="0" u="none" strike="noStrike" kern="1200" cap="none" spc="-10" normalizeH="0" baseline="0" noProof="0" dirty="0" err="1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kumimoji="0" sz="2400" b="0" i="0" u="none" strike="noStrike" kern="1200" cap="none" spc="-20" normalizeH="0" baseline="0" noProof="0" dirty="0" err="1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</a:t>
            </a:r>
            <a:r>
              <a:rPr kumimoji="0" sz="2400" b="0" i="0" u="none" strike="noStrike" kern="1200" cap="none" spc="-45" normalizeH="0" baseline="0" noProof="0" dirty="0" err="1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lang="fr-FR" sz="2400" b="0" i="0" u="none" strike="noStrike" kern="1200" cap="none" spc="-1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s+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7377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04139" marR="3240405" lvl="0" indent="822960" algn="l" defTabSz="914400" rtl="0" eaLnBrk="1" fontAlgn="auto" latinLnBrk="0" hangingPunct="1">
              <a:lnSpc>
                <a:spcPct val="12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 au 18/02/2022</a:t>
            </a:r>
          </a:p>
          <a:p>
            <a:pPr marL="103188" marR="3240405" lvl="0" indent="-19050" algn="l" defTabSz="914400" rtl="0" eaLnBrk="1" fontAlgn="auto" latinLnBrk="0" hangingPunct="1">
              <a:lnSpc>
                <a:spcPct val="12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heavy" strike="noStrike" kern="1200" cap="none" spc="-20" normalizeH="0" baseline="0" noProof="0" dirty="0">
              <a:ln>
                <a:noFill/>
              </a:ln>
              <a:solidFill>
                <a:srgbClr val="07377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03188" marR="3240405" lvl="0" indent="-19050" algn="l" defTabSz="914400" rtl="0" eaLnBrk="1" fontAlgn="auto" latinLnBrk="0" hangingPunct="1">
              <a:lnSpc>
                <a:spcPct val="12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heavy" strike="noStrike" kern="1200" cap="none" spc="-20" normalizeH="0" baseline="0" noProof="0" dirty="0">
              <a:ln>
                <a:noFill/>
              </a:ln>
              <a:solidFill>
                <a:srgbClr val="07377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03188" marR="3240405" lvl="0" indent="-19050" algn="l" defTabSz="914400" rtl="0" eaLnBrk="1" fontAlgn="auto" latinLnBrk="0" hangingPunct="1">
              <a:lnSpc>
                <a:spcPct val="12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heavy" strike="noStrike" kern="1200" cap="none" spc="-20" normalizeH="0" baseline="0" noProof="0" dirty="0" err="1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Semaines</a:t>
            </a:r>
            <a:r>
              <a:rPr kumimoji="0" sz="2400" b="0" i="0" u="heavy" strike="noStrike" kern="1200" cap="none" spc="2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b="0" i="0" u="heavy" strike="noStrike" kern="1200" cap="none" spc="-15" normalizeH="0" baseline="0" noProof="0" dirty="0" err="1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scienti</a:t>
            </a:r>
            <a:r>
              <a:rPr kumimoji="0" lang="fr-FR" sz="2400" b="0" i="0" u="heavy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kumimoji="0" sz="2400" b="0" i="0" u="heavy" strike="noStrike" kern="1200" cap="none" spc="-15" normalizeH="0" baseline="0" noProof="0" dirty="0" err="1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iques</a:t>
            </a:r>
            <a:endParaRPr kumimoji="0" lang="fr-FR" sz="2400" b="0" i="0" u="heavy" strike="noStrike" kern="1200" cap="none" spc="-15" normalizeH="0" baseline="0" noProof="0" dirty="0">
              <a:ln>
                <a:noFill/>
              </a:ln>
              <a:solidFill>
                <a:srgbClr val="07377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03188" marR="3240405" lvl="0" indent="-19050" algn="l" defTabSz="914400" rtl="0" eaLnBrk="1" fontAlgn="auto" latinLnBrk="0" hangingPunct="1">
              <a:lnSpc>
                <a:spcPct val="12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7377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271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-30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32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heu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aine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7377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27100" marR="0" lvl="0" indent="0" algn="l" defTabSz="914400" rtl="0" eaLnBrk="1" fontAlgn="auto" latinLnBrk="0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sz="2400" b="0" i="0" u="heavy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sz="2400" b="0" i="0" u="heavy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</a:t>
            </a:r>
            <a:r>
              <a:rPr kumimoji="0" sz="2400" b="0" i="0" u="heavy" strike="noStrike" kern="1200" cap="none" spc="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heavy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 au 29/10/2021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b="0" i="0" u="heavy" strike="noStrike" kern="1200" cap="none" spc="-2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sz="2400" b="0" i="0" u="heavy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 </a:t>
            </a:r>
            <a:r>
              <a:rPr kumimoji="0" lang="fr-FR" sz="2400" b="0" i="0" u="heavy" strike="noStrike" kern="1200" cap="none" spc="-15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 au 18/02/2022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7377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86433" y="1311389"/>
            <a:ext cx="2807207" cy="34470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386433" y="1251012"/>
            <a:ext cx="2816860" cy="3447040"/>
          </a:xfrm>
          <a:custGeom>
            <a:avLst/>
            <a:gdLst/>
            <a:ahLst/>
            <a:cxnLst/>
            <a:rect l="l" t="t" r="r" b="b"/>
            <a:pathLst>
              <a:path w="2816859" h="3106420">
                <a:moveTo>
                  <a:pt x="0" y="0"/>
                </a:moveTo>
                <a:lnTo>
                  <a:pt x="2816351" y="0"/>
                </a:lnTo>
                <a:lnTo>
                  <a:pt x="2816351" y="3105912"/>
                </a:lnTo>
                <a:lnTo>
                  <a:pt x="0" y="310591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4F4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Personnalisée 2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6A37A2"/>
      </a:hlink>
      <a:folHlink>
        <a:srgbClr val="DEBE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ividende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4.xml><?xml version="1.0" encoding="utf-8"?>
<a:theme xmlns:a="http://schemas.openxmlformats.org/drawingml/2006/main" name="2_Thème Office">
  <a:themeElements>
    <a:clrScheme name="Personnalisé 2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7030A0"/>
      </a:hlink>
      <a:folHlink>
        <a:srgbClr val="7F7F7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1080</Words>
  <Application>Microsoft Office PowerPoint</Application>
  <PresentationFormat>Grand écran</PresentationFormat>
  <Paragraphs>159</Paragraphs>
  <Slides>18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18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Century Gothic</vt:lpstr>
      <vt:lpstr>Gill Sans MT</vt:lpstr>
      <vt:lpstr>Times New Roman</vt:lpstr>
      <vt:lpstr>Wingdings</vt:lpstr>
      <vt:lpstr>Wingdings 2</vt:lpstr>
      <vt:lpstr>Wingdings 3</vt:lpstr>
      <vt:lpstr>Thème Office</vt:lpstr>
      <vt:lpstr>1_Thème Office</vt:lpstr>
      <vt:lpstr>Dividende</vt:lpstr>
      <vt:lpstr>2_Thème Office</vt:lpstr>
      <vt:lpstr>PREPARER LE POST-BAC   </vt:lpstr>
      <vt:lpstr>Présentation PowerPoint</vt:lpstr>
      <vt:lpstr>Présentation PowerPoint</vt:lpstr>
      <vt:lpstr>Présentation PowerPoint</vt:lpstr>
      <vt:lpstr>De nouvelles formations disponibles depuis 2020</vt:lpstr>
      <vt:lpstr>Le recrutement des élèves?</vt:lpstr>
      <vt:lpstr>Les MOOC    https://www.fun-mooc.fr </vt:lpstr>
      <vt:lpstr>Présentation PowerPoint</vt:lpstr>
      <vt:lpstr>Les préparations post-bac</vt:lpstr>
      <vt:lpstr>La préparation médecine</vt:lpstr>
      <vt:lpstr>Pour s’inscrire…</vt:lpstr>
      <vt:lpstr>Pour toute prise de RDV</vt:lpstr>
      <vt:lpstr>L’ACCOMPAGNEMENT POUR ÉLABORER SON PROJET D’ORIENTATION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gducrot</dc:creator>
  <cp:lastModifiedBy>gmeziani</cp:lastModifiedBy>
  <cp:revision>93</cp:revision>
  <cp:lastPrinted>2018-11-29T12:05:22Z</cp:lastPrinted>
  <dcterms:created xsi:type="dcterms:W3CDTF">2018-11-27T15:21:23Z</dcterms:created>
  <dcterms:modified xsi:type="dcterms:W3CDTF">2021-11-15T13:44:51Z</dcterms:modified>
</cp:coreProperties>
</file>