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59" r:id="rId5"/>
    <p:sldId id="263" r:id="rId6"/>
    <p:sldId id="261" r:id="rId7"/>
  </p:sldIdLst>
  <p:sldSz cx="7200900" cy="10080625"/>
  <p:notesSz cx="6797675" cy="9926638"/>
  <p:defaultTextStyle>
    <a:defPPr>
      <a:defRPr lang="fr-FR"/>
    </a:defPPr>
    <a:lvl1pPr marL="0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31846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63692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95538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27384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59231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91077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22923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54769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076" y="64"/>
      </p:cViewPr>
      <p:guideLst>
        <p:guide orient="horz" pos="3175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lle MEZIANI" userId="4a9c0d8f-02e5-42b0-9474-60a8bd902bb1" providerId="ADAL" clId="{2AF6533D-2056-4D77-A510-762A71FDEE7C}"/>
    <pc:docChg chg="undo custSel modSld">
      <pc:chgData name="Gaelle MEZIANI" userId="4a9c0d8f-02e5-42b0-9474-60a8bd902bb1" providerId="ADAL" clId="{2AF6533D-2056-4D77-A510-762A71FDEE7C}" dt="2025-09-01T13:22:30.812" v="772" actId="1076"/>
      <pc:docMkLst>
        <pc:docMk/>
      </pc:docMkLst>
      <pc:sldChg chg="addSp delSp modSp mod">
        <pc:chgData name="Gaelle MEZIANI" userId="4a9c0d8f-02e5-42b0-9474-60a8bd902bb1" providerId="ADAL" clId="{2AF6533D-2056-4D77-A510-762A71FDEE7C}" dt="2025-09-01T07:59:41.135" v="139" actId="20577"/>
        <pc:sldMkLst>
          <pc:docMk/>
          <pc:sldMk cId="0" sldId="256"/>
        </pc:sldMkLst>
        <pc:spChg chg="mod">
          <ac:chgData name="Gaelle MEZIANI" userId="4a9c0d8f-02e5-42b0-9474-60a8bd902bb1" providerId="ADAL" clId="{2AF6533D-2056-4D77-A510-762A71FDEE7C}" dt="2025-09-01T07:59:41.135" v="139" actId="20577"/>
          <ac:spMkLst>
            <pc:docMk/>
            <pc:sldMk cId="0" sldId="256"/>
            <ac:spMk id="9" creationId="{00000000-0000-0000-0000-000000000000}"/>
          </ac:spMkLst>
        </pc:spChg>
        <pc:picChg chg="add mod">
          <ac:chgData name="Gaelle MEZIANI" userId="4a9c0d8f-02e5-42b0-9474-60a8bd902bb1" providerId="ADAL" clId="{2AF6533D-2056-4D77-A510-762A71FDEE7C}" dt="2025-09-01T07:20:19.882" v="18" actId="1076"/>
          <ac:picMkLst>
            <pc:docMk/>
            <pc:sldMk cId="0" sldId="256"/>
            <ac:picMk id="3" creationId="{FA645F88-541E-49AB-B0B0-221282D0791F}"/>
          </ac:picMkLst>
        </pc:picChg>
        <pc:picChg chg="del">
          <ac:chgData name="Gaelle MEZIANI" userId="4a9c0d8f-02e5-42b0-9474-60a8bd902bb1" providerId="ADAL" clId="{2AF6533D-2056-4D77-A510-762A71FDEE7C}" dt="2025-09-01T07:19:38.542" v="14" actId="478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Gaelle MEZIANI" userId="4a9c0d8f-02e5-42b0-9474-60a8bd902bb1" providerId="ADAL" clId="{2AF6533D-2056-4D77-A510-762A71FDEE7C}" dt="2025-09-01T08:22:38.375" v="771" actId="20577"/>
        <pc:sldMkLst>
          <pc:docMk/>
          <pc:sldMk cId="0" sldId="259"/>
        </pc:sldMkLst>
        <pc:spChg chg="mod">
          <ac:chgData name="Gaelle MEZIANI" userId="4a9c0d8f-02e5-42b0-9474-60a8bd902bb1" providerId="ADAL" clId="{2AF6533D-2056-4D77-A510-762A71FDEE7C}" dt="2025-09-01T08:22:38.375" v="771" actId="20577"/>
          <ac:spMkLst>
            <pc:docMk/>
            <pc:sldMk cId="0" sldId="259"/>
            <ac:spMk id="2" creationId="{00000000-0000-0000-0000-000000000000}"/>
          </ac:spMkLst>
        </pc:spChg>
      </pc:sldChg>
      <pc:sldChg chg="addSp delSp modSp mod">
        <pc:chgData name="Gaelle MEZIANI" userId="4a9c0d8f-02e5-42b0-9474-60a8bd902bb1" providerId="ADAL" clId="{2AF6533D-2056-4D77-A510-762A71FDEE7C}" dt="2025-09-01T13:22:30.812" v="772" actId="1076"/>
        <pc:sldMkLst>
          <pc:docMk/>
          <pc:sldMk cId="0" sldId="261"/>
        </pc:sldMkLst>
        <pc:spChg chg="mod">
          <ac:chgData name="Gaelle MEZIANI" userId="4a9c0d8f-02e5-42b0-9474-60a8bd902bb1" providerId="ADAL" clId="{2AF6533D-2056-4D77-A510-762A71FDEE7C}" dt="2025-09-01T08:14:48.361" v="587" actId="20577"/>
          <ac:spMkLst>
            <pc:docMk/>
            <pc:sldMk cId="0" sldId="261"/>
            <ac:spMk id="2" creationId="{00000000-0000-0000-0000-000000000000}"/>
          </ac:spMkLst>
        </pc:spChg>
        <pc:picChg chg="del mod">
          <ac:chgData name="Gaelle MEZIANI" userId="4a9c0d8f-02e5-42b0-9474-60a8bd902bb1" providerId="ADAL" clId="{2AF6533D-2056-4D77-A510-762A71FDEE7C}" dt="2025-09-01T07:20:32.801" v="19" actId="478"/>
          <ac:picMkLst>
            <pc:docMk/>
            <pc:sldMk cId="0" sldId="261"/>
            <ac:picMk id="3" creationId="{00000000-0000-0000-0000-000000000000}"/>
          </ac:picMkLst>
        </pc:picChg>
        <pc:picChg chg="add mod">
          <ac:chgData name="Gaelle MEZIANI" userId="4a9c0d8f-02e5-42b0-9474-60a8bd902bb1" providerId="ADAL" clId="{2AF6533D-2056-4D77-A510-762A71FDEE7C}" dt="2025-09-01T13:22:30.812" v="772" actId="1076"/>
          <ac:picMkLst>
            <pc:docMk/>
            <pc:sldMk cId="0" sldId="261"/>
            <ac:picMk id="7" creationId="{4D775D68-F8C2-436F-AEA7-EFFBD174A2E1}"/>
          </ac:picMkLst>
        </pc:picChg>
      </pc:sldChg>
      <pc:sldChg chg="addSp delSp modSp mod">
        <pc:chgData name="Gaelle MEZIANI" userId="4a9c0d8f-02e5-42b0-9474-60a8bd902bb1" providerId="ADAL" clId="{2AF6533D-2056-4D77-A510-762A71FDEE7C}" dt="2025-09-01T07:19:31.421" v="13" actId="14100"/>
        <pc:sldMkLst>
          <pc:docMk/>
          <pc:sldMk cId="0" sldId="262"/>
        </pc:sldMkLst>
        <pc:picChg chg="add mod">
          <ac:chgData name="Gaelle MEZIANI" userId="4a9c0d8f-02e5-42b0-9474-60a8bd902bb1" providerId="ADAL" clId="{2AF6533D-2056-4D77-A510-762A71FDEE7C}" dt="2025-09-01T07:19:31.421" v="13" actId="14100"/>
          <ac:picMkLst>
            <pc:docMk/>
            <pc:sldMk cId="0" sldId="262"/>
            <ac:picMk id="3" creationId="{63A32D5B-101B-420B-BAFF-4DA607558B3C}"/>
          </ac:picMkLst>
        </pc:picChg>
        <pc:picChg chg="del">
          <ac:chgData name="Gaelle MEZIANI" userId="4a9c0d8f-02e5-42b0-9474-60a8bd902bb1" providerId="ADAL" clId="{2AF6533D-2056-4D77-A510-762A71FDEE7C}" dt="2025-09-01T07:18:53.407" v="2" actId="478"/>
          <ac:picMkLst>
            <pc:docMk/>
            <pc:sldMk cId="0" sldId="262"/>
            <ac:picMk id="6" creationId="{00000000-0000-0000-0000-000000000000}"/>
          </ac:picMkLst>
        </pc:picChg>
      </pc:sldChg>
      <pc:sldChg chg="modSp mod">
        <pc:chgData name="Gaelle MEZIANI" userId="4a9c0d8f-02e5-42b0-9474-60a8bd902bb1" providerId="ADAL" clId="{2AF6533D-2056-4D77-A510-762A71FDEE7C}" dt="2025-09-01T08:09:19.427" v="498" actId="14100"/>
        <pc:sldMkLst>
          <pc:docMk/>
          <pc:sldMk cId="0" sldId="263"/>
        </pc:sldMkLst>
        <pc:graphicFrameChg chg="modGraphic">
          <ac:chgData name="Gaelle MEZIANI" userId="4a9c0d8f-02e5-42b0-9474-60a8bd902bb1" providerId="ADAL" clId="{2AF6533D-2056-4D77-A510-762A71FDEE7C}" dt="2025-09-01T08:09:19.427" v="498" actId="14100"/>
          <ac:graphicFrameMkLst>
            <pc:docMk/>
            <pc:sldMk cId="0" sldId="263"/>
            <ac:graphicFrameMk id="3" creationId="{84E76732-634E-4E01-BC25-7975F18FB255}"/>
          </ac:graphicFrameMkLst>
        </pc:graphicFrameChg>
      </pc:sldChg>
      <pc:sldChg chg="modSp mod">
        <pc:chgData name="Gaelle MEZIANI" userId="4a9c0d8f-02e5-42b0-9474-60a8bd902bb1" providerId="ADAL" clId="{2AF6533D-2056-4D77-A510-762A71FDEE7C}" dt="2025-09-01T08:21:25.545" v="761" actId="20577"/>
        <pc:sldMkLst>
          <pc:docMk/>
          <pc:sldMk cId="0" sldId="264"/>
        </pc:sldMkLst>
        <pc:spChg chg="mod">
          <ac:chgData name="Gaelle MEZIANI" userId="4a9c0d8f-02e5-42b0-9474-60a8bd902bb1" providerId="ADAL" clId="{2AF6533D-2056-4D77-A510-762A71FDEE7C}" dt="2025-09-01T08:21:25.545" v="761" actId="20577"/>
          <ac:spMkLst>
            <pc:docMk/>
            <pc:sldMk cId="0" sldId="264"/>
            <ac:spMk id="4" creationId="{00000000-0000-0000-0000-000000000000}"/>
          </ac:spMkLst>
        </pc:spChg>
      </pc:sldChg>
    </pc:docChg>
  </pc:docChgLst>
  <pc:docChgLst>
    <pc:chgData name="Gaelle MEZIANI" userId="4a9c0d8f-02e5-42b0-9474-60a8bd902bb1" providerId="ADAL" clId="{2791F4FC-FB0E-4D5E-96E8-99BBB74E2728}"/>
    <pc:docChg chg="undo custSel addSld delSld modSld">
      <pc:chgData name="Gaelle MEZIANI" userId="4a9c0d8f-02e5-42b0-9474-60a8bd902bb1" providerId="ADAL" clId="{2791F4FC-FB0E-4D5E-96E8-99BBB74E2728}" dt="2025-09-22T14:36:55.235" v="185" actId="1076"/>
      <pc:docMkLst>
        <pc:docMk/>
      </pc:docMkLst>
      <pc:sldChg chg="modSp mod">
        <pc:chgData name="Gaelle MEZIANI" userId="4a9c0d8f-02e5-42b0-9474-60a8bd902bb1" providerId="ADAL" clId="{2791F4FC-FB0E-4D5E-96E8-99BBB74E2728}" dt="2025-09-22T14:36:55.235" v="185" actId="1076"/>
        <pc:sldMkLst>
          <pc:docMk/>
          <pc:sldMk cId="0" sldId="263"/>
        </pc:sldMkLst>
        <pc:graphicFrameChg chg="mod modGraphic">
          <ac:chgData name="Gaelle MEZIANI" userId="4a9c0d8f-02e5-42b0-9474-60a8bd902bb1" providerId="ADAL" clId="{2791F4FC-FB0E-4D5E-96E8-99BBB74E2728}" dt="2025-09-22T14:36:55.235" v="185" actId="1076"/>
          <ac:graphicFrameMkLst>
            <pc:docMk/>
            <pc:sldMk cId="0" sldId="263"/>
            <ac:graphicFrameMk id="3" creationId="{84E76732-634E-4E01-BC25-7975F18FB255}"/>
          </ac:graphicFrameMkLst>
        </pc:graphicFrameChg>
      </pc:sldChg>
      <pc:sldChg chg="modSp mod">
        <pc:chgData name="Gaelle MEZIANI" userId="4a9c0d8f-02e5-42b0-9474-60a8bd902bb1" providerId="ADAL" clId="{2791F4FC-FB0E-4D5E-96E8-99BBB74E2728}" dt="2025-09-03T07:15:36.293" v="106" actId="113"/>
        <pc:sldMkLst>
          <pc:docMk/>
          <pc:sldMk cId="0" sldId="264"/>
        </pc:sldMkLst>
        <pc:spChg chg="mod">
          <ac:chgData name="Gaelle MEZIANI" userId="4a9c0d8f-02e5-42b0-9474-60a8bd902bb1" providerId="ADAL" clId="{2791F4FC-FB0E-4D5E-96E8-99BBB74E2728}" dt="2025-09-03T07:15:36.293" v="106" actId="113"/>
          <ac:spMkLst>
            <pc:docMk/>
            <pc:sldMk cId="0" sldId="264"/>
            <ac:spMk id="4" creationId="{00000000-0000-0000-0000-000000000000}"/>
          </ac:spMkLst>
        </pc:spChg>
      </pc:sldChg>
      <pc:sldChg chg="new del">
        <pc:chgData name="Gaelle MEZIANI" userId="4a9c0d8f-02e5-42b0-9474-60a8bd902bb1" providerId="ADAL" clId="{2791F4FC-FB0E-4D5E-96E8-99BBB74E2728}" dt="2025-09-03T07:57:17.143" v="108" actId="680"/>
        <pc:sldMkLst>
          <pc:docMk/>
          <pc:sldMk cId="186364407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68" y="3131530"/>
            <a:ext cx="6120765" cy="21608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135" y="5712354"/>
            <a:ext cx="504063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7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5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1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20653" y="403696"/>
            <a:ext cx="1620203" cy="8601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0045" y="403696"/>
            <a:ext cx="4740592" cy="8601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820" y="6477737"/>
            <a:ext cx="6120765" cy="2002124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8820" y="4272601"/>
            <a:ext cx="6120765" cy="220513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18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36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9553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273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5923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9107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229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5476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045" y="2352149"/>
            <a:ext cx="3180397" cy="665274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60458" y="2352149"/>
            <a:ext cx="3180397" cy="665274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9" y="2256473"/>
            <a:ext cx="3181650" cy="94039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1846" indent="0">
              <a:buNone/>
              <a:defRPr sz="1000" b="1"/>
            </a:lvl2pPr>
            <a:lvl3pPr marL="463692" indent="0">
              <a:buNone/>
              <a:defRPr sz="900" b="1"/>
            </a:lvl3pPr>
            <a:lvl4pPr marL="695538" indent="0">
              <a:buNone/>
              <a:defRPr sz="800" b="1"/>
            </a:lvl4pPr>
            <a:lvl5pPr marL="927384" indent="0">
              <a:buNone/>
              <a:defRPr sz="800" b="1"/>
            </a:lvl5pPr>
            <a:lvl6pPr marL="1159231" indent="0">
              <a:buNone/>
              <a:defRPr sz="800" b="1"/>
            </a:lvl6pPr>
            <a:lvl7pPr marL="1391077" indent="0">
              <a:buNone/>
              <a:defRPr sz="800" b="1"/>
            </a:lvl7pPr>
            <a:lvl8pPr marL="1622923" indent="0">
              <a:buNone/>
              <a:defRPr sz="800" b="1"/>
            </a:lvl8pPr>
            <a:lvl9pPr marL="1854769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49" y="3196865"/>
            <a:ext cx="3181650" cy="580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57965" y="2256473"/>
            <a:ext cx="3182894" cy="94039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1846" indent="0">
              <a:buNone/>
              <a:defRPr sz="1000" b="1"/>
            </a:lvl2pPr>
            <a:lvl3pPr marL="463692" indent="0">
              <a:buNone/>
              <a:defRPr sz="900" b="1"/>
            </a:lvl3pPr>
            <a:lvl4pPr marL="695538" indent="0">
              <a:buNone/>
              <a:defRPr sz="800" b="1"/>
            </a:lvl4pPr>
            <a:lvl5pPr marL="927384" indent="0">
              <a:buNone/>
              <a:defRPr sz="800" b="1"/>
            </a:lvl5pPr>
            <a:lvl6pPr marL="1159231" indent="0">
              <a:buNone/>
              <a:defRPr sz="800" b="1"/>
            </a:lvl6pPr>
            <a:lvl7pPr marL="1391077" indent="0">
              <a:buNone/>
              <a:defRPr sz="800" b="1"/>
            </a:lvl7pPr>
            <a:lvl8pPr marL="1622923" indent="0">
              <a:buNone/>
              <a:defRPr sz="800" b="1"/>
            </a:lvl8pPr>
            <a:lvl9pPr marL="1854769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57965" y="3196865"/>
            <a:ext cx="3182894" cy="580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50" y="401361"/>
            <a:ext cx="2369044" cy="1708107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5356" y="401361"/>
            <a:ext cx="4025503" cy="86035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0050" y="2109466"/>
            <a:ext cx="2369044" cy="6895428"/>
          </a:xfrm>
        </p:spPr>
        <p:txBody>
          <a:bodyPr/>
          <a:lstStyle>
            <a:lvl1pPr marL="0" indent="0">
              <a:buNone/>
              <a:defRPr sz="700"/>
            </a:lvl1pPr>
            <a:lvl2pPr marL="231846" indent="0">
              <a:buNone/>
              <a:defRPr sz="600"/>
            </a:lvl2pPr>
            <a:lvl3pPr marL="463692" indent="0">
              <a:buNone/>
              <a:defRPr sz="500"/>
            </a:lvl3pPr>
            <a:lvl4pPr marL="695538" indent="0">
              <a:buNone/>
              <a:defRPr sz="500"/>
            </a:lvl4pPr>
            <a:lvl5pPr marL="927384" indent="0">
              <a:buNone/>
              <a:defRPr sz="500"/>
            </a:lvl5pPr>
            <a:lvl6pPr marL="1159231" indent="0">
              <a:buNone/>
              <a:defRPr sz="500"/>
            </a:lvl6pPr>
            <a:lvl7pPr marL="1391077" indent="0">
              <a:buNone/>
              <a:defRPr sz="500"/>
            </a:lvl7pPr>
            <a:lvl8pPr marL="1622923" indent="0">
              <a:buNone/>
              <a:defRPr sz="500"/>
            </a:lvl8pPr>
            <a:lvl9pPr marL="1854769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429" y="7056439"/>
            <a:ext cx="4320540" cy="833053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11429" y="900721"/>
            <a:ext cx="4320540" cy="6048375"/>
          </a:xfrm>
        </p:spPr>
        <p:txBody>
          <a:bodyPr/>
          <a:lstStyle>
            <a:lvl1pPr marL="0" indent="0">
              <a:buNone/>
              <a:defRPr sz="1600"/>
            </a:lvl1pPr>
            <a:lvl2pPr marL="231846" indent="0">
              <a:buNone/>
              <a:defRPr sz="1400"/>
            </a:lvl2pPr>
            <a:lvl3pPr marL="463692" indent="0">
              <a:buNone/>
              <a:defRPr sz="1200"/>
            </a:lvl3pPr>
            <a:lvl4pPr marL="695538" indent="0">
              <a:buNone/>
              <a:defRPr sz="1000"/>
            </a:lvl4pPr>
            <a:lvl5pPr marL="927384" indent="0">
              <a:buNone/>
              <a:defRPr sz="1000"/>
            </a:lvl5pPr>
            <a:lvl6pPr marL="1159231" indent="0">
              <a:buNone/>
              <a:defRPr sz="1000"/>
            </a:lvl6pPr>
            <a:lvl7pPr marL="1391077" indent="0">
              <a:buNone/>
              <a:defRPr sz="1000"/>
            </a:lvl7pPr>
            <a:lvl8pPr marL="1622923" indent="0">
              <a:buNone/>
              <a:defRPr sz="1000"/>
            </a:lvl8pPr>
            <a:lvl9pPr marL="1854769" indent="0">
              <a:buNone/>
              <a:defRPr sz="1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11429" y="7889492"/>
            <a:ext cx="4320540" cy="1183072"/>
          </a:xfrm>
        </p:spPr>
        <p:txBody>
          <a:bodyPr/>
          <a:lstStyle>
            <a:lvl1pPr marL="0" indent="0">
              <a:buNone/>
              <a:defRPr sz="700"/>
            </a:lvl1pPr>
            <a:lvl2pPr marL="231846" indent="0">
              <a:buNone/>
              <a:defRPr sz="600"/>
            </a:lvl2pPr>
            <a:lvl3pPr marL="463692" indent="0">
              <a:buNone/>
              <a:defRPr sz="500"/>
            </a:lvl3pPr>
            <a:lvl4pPr marL="695538" indent="0">
              <a:buNone/>
              <a:defRPr sz="500"/>
            </a:lvl4pPr>
            <a:lvl5pPr marL="927384" indent="0">
              <a:buNone/>
              <a:defRPr sz="500"/>
            </a:lvl5pPr>
            <a:lvl6pPr marL="1159231" indent="0">
              <a:buNone/>
              <a:defRPr sz="500"/>
            </a:lvl6pPr>
            <a:lvl7pPr marL="1391077" indent="0">
              <a:buNone/>
              <a:defRPr sz="500"/>
            </a:lvl7pPr>
            <a:lvl8pPr marL="1622923" indent="0">
              <a:buNone/>
              <a:defRPr sz="500"/>
            </a:lvl8pPr>
            <a:lvl9pPr marL="1854769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45" y="403693"/>
            <a:ext cx="6480810" cy="1680104"/>
          </a:xfrm>
          <a:prstGeom prst="rect">
            <a:avLst/>
          </a:prstGeom>
        </p:spPr>
        <p:txBody>
          <a:bodyPr vert="horz" lIns="46369" tIns="23185" rIns="46369" bIns="23185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5" y="2352149"/>
            <a:ext cx="6480810" cy="6652746"/>
          </a:xfrm>
          <a:prstGeom prst="rect">
            <a:avLst/>
          </a:prstGeom>
        </p:spPr>
        <p:txBody>
          <a:bodyPr vert="horz" lIns="46369" tIns="23185" rIns="46369" bIns="2318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0045" y="9343249"/>
            <a:ext cx="1680210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8BCD-AFB3-49D9-8F1D-70117E8E5D62}" type="datetimeFigureOut">
              <a:rPr lang="fr-FR" smtClean="0"/>
              <a:pPr/>
              <a:t>22/09/2025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0308" y="9343249"/>
            <a:ext cx="2280285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160645" y="9343249"/>
            <a:ext cx="1680210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3692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885" indent="-173885" algn="l" defTabSz="46369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6750" indent="-144904" algn="l" defTabSz="46369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9615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11461" indent="-115923" algn="l" defTabSz="463692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3308" indent="-115923" algn="l" defTabSz="463692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5154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07000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38846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70692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1846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3692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95538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7384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59231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91077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22923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54769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.meziani@mongre.org/Messageri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/g.meziani@mongre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75" y="5267325"/>
            <a:ext cx="324802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8482" y="5616376"/>
            <a:ext cx="230425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808064"/>
            <a:ext cx="72009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500" dirty="0">
              <a:solidFill>
                <a:srgbClr val="A50021"/>
              </a:solidFill>
              <a:latin typeface="Berlin Sans FB" pitchFamily="34" charset="0"/>
            </a:endParaRPr>
          </a:p>
          <a:p>
            <a:pPr algn="ctr"/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Préparation scientifique</a:t>
            </a:r>
          </a:p>
          <a:p>
            <a:pPr algn="ctr"/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  <a:cs typeface="Times New Roman" pitchFamily="18" charset="0"/>
              </a:rPr>
              <a:t>Pour les élèves de terminale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fr-FR" sz="2800" b="1" dirty="0">
              <a:solidFill>
                <a:schemeClr val="tx2">
                  <a:lumMod val="75000"/>
                </a:schemeClr>
              </a:solidFill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fr-FR" sz="2800" b="1" dirty="0">
              <a:solidFill>
                <a:schemeClr val="tx2">
                  <a:lumMod val="75000"/>
                </a:schemeClr>
              </a:solidFill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  <a:cs typeface="Times New Roman" pitchFamily="18" charset="0"/>
              </a:rPr>
              <a:t>Dossier d’inscription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</a:t>
            </a:r>
          </a:p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443833"/>
            <a:ext cx="3960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Notre Dame de Mongré /  session 2025-2026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8855" y="7368318"/>
            <a:ext cx="2160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7704608"/>
            <a:ext cx="792138" cy="2880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A32D5B-101B-420B-BAFF-4DA607558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30" y="-16759"/>
            <a:ext cx="2376264" cy="27238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2642" y="5400351"/>
            <a:ext cx="3158258" cy="46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88482" y="5616376"/>
            <a:ext cx="230425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9792" y="666121"/>
            <a:ext cx="6192986" cy="916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46" tIns="49373" rIns="98746" bIns="49373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00" b="1" dirty="0">
              <a:solidFill>
                <a:schemeClr val="tx2"/>
              </a:solidFill>
            </a:endParaRPr>
          </a:p>
          <a:p>
            <a:r>
              <a:rPr lang="fr-FR" sz="1600" b="1" dirty="0">
                <a:solidFill>
                  <a:schemeClr val="tx2"/>
                </a:solidFill>
              </a:rPr>
              <a:t>Madame, Monsieur,</a:t>
            </a:r>
            <a:br>
              <a:rPr lang="fr-FR" sz="1600" dirty="0">
                <a:solidFill>
                  <a:schemeClr val="tx2"/>
                </a:solidFill>
              </a:rPr>
            </a:br>
            <a:endParaRPr lang="fr-FR" sz="1600" dirty="0">
              <a:solidFill>
                <a:schemeClr val="tx2"/>
              </a:solidFill>
            </a:endParaRPr>
          </a:p>
          <a:p>
            <a:pPr algn="just"/>
            <a:r>
              <a:rPr lang="fr-FR" sz="1600" b="1" dirty="0">
                <a:solidFill>
                  <a:schemeClr val="tx2"/>
                </a:solidFill>
              </a:rPr>
              <a:t>Chère Élève, Cher Élève,</a:t>
            </a:r>
            <a:endParaRPr lang="fr-FR" sz="1600" dirty="0">
              <a:solidFill>
                <a:schemeClr val="tx2"/>
              </a:solidFill>
            </a:endParaRPr>
          </a:p>
          <a:p>
            <a:pPr algn="just"/>
            <a:endParaRPr lang="fr-FR" sz="1600" dirty="0">
              <a:solidFill>
                <a:schemeClr val="tx2"/>
              </a:solidFill>
            </a:endParaRPr>
          </a:p>
          <a:p>
            <a:pPr algn="just"/>
            <a:r>
              <a:rPr lang="fr-FR" sz="1600" dirty="0">
                <a:solidFill>
                  <a:schemeClr val="tx2"/>
                </a:solidFill>
              </a:rPr>
              <a:t>Face à un nombre croissant de demandes de la part d’élèves souhaitant approfondir leurs spécialités scientifiques et se préparer efficacement aux concours post-bac (écoles d’ingénieurs, concours vétérinaire, etc.), le lycée </a:t>
            </a:r>
            <a:r>
              <a:rPr lang="fr-FR" sz="1600" dirty="0" err="1">
                <a:solidFill>
                  <a:schemeClr val="tx2"/>
                </a:solidFill>
              </a:rPr>
              <a:t>Mongré</a:t>
            </a:r>
            <a:r>
              <a:rPr lang="fr-FR" sz="1600" dirty="0">
                <a:solidFill>
                  <a:schemeClr val="tx2"/>
                </a:solidFill>
              </a:rPr>
              <a:t> met en place un dispositif de préparation spécifique.</a:t>
            </a:r>
          </a:p>
          <a:p>
            <a:pPr algn="just"/>
            <a:endParaRPr lang="fr-FR" sz="1600" dirty="0">
              <a:solidFill>
                <a:schemeClr val="tx2"/>
              </a:solidFill>
            </a:endParaRPr>
          </a:p>
          <a:p>
            <a:pPr algn="just"/>
            <a:r>
              <a:rPr lang="fr-FR" sz="1600" dirty="0">
                <a:solidFill>
                  <a:schemeClr val="tx2"/>
                </a:solidFill>
              </a:rPr>
              <a:t>Cette préparation vise à consolider les acquis des programmes de Première et de Terminale dans les spécialités scientifiques, tout en accompagnant progressivement les élèves dans une véritable dynamique de concours.</a:t>
            </a:r>
          </a:p>
          <a:p>
            <a:pPr algn="just"/>
            <a:endParaRPr lang="fr-FR" sz="1600" dirty="0">
              <a:solidFill>
                <a:schemeClr val="tx2"/>
              </a:solidFill>
            </a:endParaRPr>
          </a:p>
          <a:p>
            <a:pPr algn="just"/>
            <a:r>
              <a:rPr lang="fr-FR" sz="1600" dirty="0">
                <a:solidFill>
                  <a:schemeClr val="tx2"/>
                </a:solidFill>
              </a:rPr>
              <a:t>Le dispositif débutera dès le mois d’octobre et proposera, chaque mercredi après-midi, des modules réguliers en mathématiques, physique-chimie et biologie. Il sera également possible de suivre un projet d’excellence mathématiques pour ceux qui le souhaitent. Cette organisation permettra à chacun de renforcer ses bases dès le début de l’année scolaire, puis d’aborder progressivement les exigences des concours au fil des mois.</a:t>
            </a:r>
          </a:p>
          <a:p>
            <a:pPr algn="just"/>
            <a:endParaRPr lang="fr-FR" sz="1600" dirty="0">
              <a:solidFill>
                <a:schemeClr val="tx2"/>
              </a:solidFill>
            </a:endParaRPr>
          </a:p>
          <a:p>
            <a:pPr algn="just"/>
            <a:r>
              <a:rPr lang="fr-FR" sz="1600" dirty="0">
                <a:solidFill>
                  <a:schemeClr val="tx2"/>
                </a:solidFill>
              </a:rPr>
              <a:t>Le présent dossier a pour objectif de vous offrir une vision claire de ce parcours de préparation mis en place au sein de notre établissement.</a:t>
            </a:r>
          </a:p>
          <a:p>
            <a:pPr algn="just"/>
            <a:r>
              <a:rPr lang="fr-FR" sz="1600" dirty="0">
                <a:solidFill>
                  <a:schemeClr val="tx2"/>
                </a:solidFill>
              </a:rPr>
              <a:t>En espérant que vous serez nombreux à rejoindre ce programme, nous vous souhaitons une excellente année scolaire.</a:t>
            </a:r>
            <a:endParaRPr lang="fr-FR" sz="1600" dirty="0">
              <a:solidFill>
                <a:schemeClr val="tx2"/>
              </a:solidFill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tx2"/>
                </a:solidFill>
                <a:cs typeface="Times New Roman" pitchFamily="18" charset="0"/>
              </a:rPr>
              <a:t>Jean-François BARBIN				Gaëlle MEZIANI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2"/>
                </a:solidFill>
                <a:cs typeface="Times New Roman" pitchFamily="18" charset="0"/>
              </a:rPr>
              <a:t>Chef d’Etablissement				Coordinatrice des 									préparations Post-bac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069" y="8489073"/>
            <a:ext cx="36004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/>
                </a:solidFill>
                <a:cs typeface="Times New Roman" pitchFamily="18" charset="0"/>
              </a:rPr>
              <a:t>Pour toute information complémentaire,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/>
                </a:solidFill>
                <a:cs typeface="Times New Roman" pitchFamily="18" charset="0"/>
              </a:rPr>
              <a:t>vous pouvez contacter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2"/>
                </a:solidFill>
                <a:cs typeface="Times New Roman" pitchFamily="18" charset="0"/>
              </a:rPr>
              <a:t>Gaëlle </a:t>
            </a:r>
            <a:r>
              <a:rPr lang="fr-FR" sz="1400" b="1" dirty="0" err="1">
                <a:solidFill>
                  <a:schemeClr val="tx2"/>
                </a:solidFill>
                <a:cs typeface="Times New Roman" pitchFamily="18" charset="0"/>
              </a:rPr>
              <a:t>Meziani</a:t>
            </a:r>
            <a:r>
              <a:rPr lang="fr-FR" sz="1400" b="1" dirty="0">
                <a:solidFill>
                  <a:schemeClr val="tx2"/>
                </a:solidFill>
                <a:cs typeface="Times New Roman" pitchFamily="18" charset="0"/>
              </a:rPr>
              <a:t> au 04 69 17 50 11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2"/>
                </a:solidFill>
                <a:cs typeface="Times New Roman" pitchFamily="18" charset="0"/>
              </a:rPr>
              <a:t>ou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  <a:hlinkClick r:id="rId3"/>
              </a:rPr>
              <a:t>gaelle.meziani@mongre.org/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  <a:hlinkClick r:id="rId3"/>
              </a:rPr>
              <a:t>Messagerie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Ecole Directe</a:t>
            </a:r>
            <a:endParaRPr lang="fr-FR" sz="1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996721"/>
            <a:ext cx="792138" cy="2880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645F88-541E-49AB-B0B0-221282D07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94" y="-6249"/>
            <a:ext cx="1762517" cy="1837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395" y="1570080"/>
            <a:ext cx="720090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400" b="1" dirty="0">
              <a:solidFill>
                <a:schemeClr val="tx2"/>
              </a:solidFill>
            </a:endParaRPr>
          </a:p>
          <a:p>
            <a:r>
              <a:rPr lang="fr-FR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</a:t>
            </a:r>
          </a:p>
          <a:p>
            <a:endParaRPr lang="fr-FR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fr-FR" sz="1600" dirty="0">
                <a:solidFill>
                  <a:schemeClr val="tx2"/>
                </a:solidFill>
              </a:rPr>
              <a:t>-Prendre confiance en soi pour réussir la transition entre le lycée et les études supérieures en boostant sa méthodologie de travail,</a:t>
            </a:r>
          </a:p>
          <a:p>
            <a:pPr lvl="0"/>
            <a:r>
              <a:rPr lang="fr-FR" sz="1600" dirty="0">
                <a:solidFill>
                  <a:schemeClr val="tx2"/>
                </a:solidFill>
              </a:rPr>
              <a:t>-Maîtriser les contenus scientifiques des classes de 1</a:t>
            </a:r>
            <a:r>
              <a:rPr lang="fr-FR" sz="1600" baseline="30000" dirty="0">
                <a:solidFill>
                  <a:schemeClr val="tx2"/>
                </a:solidFill>
              </a:rPr>
              <a:t>ère</a:t>
            </a:r>
            <a:r>
              <a:rPr lang="fr-FR" sz="1600" dirty="0">
                <a:solidFill>
                  <a:schemeClr val="tx2"/>
                </a:solidFill>
              </a:rPr>
              <a:t> et de terminale afin de préparer les concours communs d’écoles d’ingénieurs pluridisciplinaires portant sur ce programme,</a:t>
            </a:r>
          </a:p>
          <a:p>
            <a:pPr lvl="0"/>
            <a:r>
              <a:rPr lang="fr-FR" sz="1600" dirty="0">
                <a:solidFill>
                  <a:schemeClr val="tx2"/>
                </a:solidFill>
              </a:rPr>
              <a:t>-Bénéficier d’une formation dynamique en mathématiques sur le fil conducteur du trading pour ceux qui suivront les sessions de concours mathématiques et se préparer activement à l’oral via une présentation devant un jury en fin de session,</a:t>
            </a:r>
          </a:p>
          <a:p>
            <a:r>
              <a:rPr lang="fr-FR" sz="1600" dirty="0">
                <a:solidFill>
                  <a:schemeClr val="tx2"/>
                </a:solidFill>
              </a:rPr>
              <a:t>-Entrer dans une dynamique de concours  dès le mois d’octobre et optimiser ses chances de réussite.</a:t>
            </a:r>
          </a:p>
          <a:p>
            <a:endParaRPr lang="fr-FR" sz="1400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r>
              <a:rPr lang="fr-FR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préparation intensive 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lvl="0"/>
            <a:r>
              <a:rPr lang="fr-FR" sz="1600" dirty="0">
                <a:solidFill>
                  <a:schemeClr val="tx2"/>
                </a:solidFill>
              </a:rPr>
              <a:t>-Les cours se déroulent les mercredis après-midi,</a:t>
            </a:r>
          </a:p>
          <a:p>
            <a:pPr lvl="0"/>
            <a:r>
              <a:rPr lang="fr-FR" sz="1600" b="1" dirty="0">
                <a:solidFill>
                  <a:schemeClr val="tx2"/>
                </a:solidFill>
              </a:rPr>
              <a:t>-Les matières</a:t>
            </a:r>
            <a:r>
              <a:rPr lang="fr-FR" sz="1600" dirty="0">
                <a:solidFill>
                  <a:schemeClr val="tx2"/>
                </a:solidFill>
              </a:rPr>
              <a:t> suivantes sont proposées: mathématiques, physique-chimie, biologie+ des sessions de concours en mathématiques.</a:t>
            </a:r>
          </a:p>
          <a:p>
            <a:pPr lvl="0"/>
            <a:r>
              <a:rPr lang="fr-FR" sz="1600" b="1" dirty="0">
                <a:solidFill>
                  <a:schemeClr val="tx2"/>
                </a:solidFill>
              </a:rPr>
              <a:t>-Les Cours se déroulent en petits groupes </a:t>
            </a:r>
            <a:r>
              <a:rPr lang="fr-FR" sz="1600" dirty="0">
                <a:solidFill>
                  <a:schemeClr val="tx2"/>
                </a:solidFill>
              </a:rPr>
              <a:t>pour bénéficier de conditions de travail optimales.</a:t>
            </a:r>
          </a:p>
          <a:p>
            <a:pPr lvl="0"/>
            <a:r>
              <a:rPr lang="fr-FR" sz="1600" dirty="0">
                <a:solidFill>
                  <a:schemeClr val="tx2"/>
                </a:solidFill>
              </a:rPr>
              <a:t>-La possibilité de participer à </a:t>
            </a:r>
            <a:r>
              <a:rPr lang="fr-FR" sz="1600" b="1" dirty="0">
                <a:solidFill>
                  <a:schemeClr val="tx2"/>
                </a:solidFill>
              </a:rPr>
              <a:t>un concours d’excellence mathématiques </a:t>
            </a:r>
            <a:r>
              <a:rPr lang="fr-FR" sz="1600" dirty="0">
                <a:solidFill>
                  <a:schemeClr val="tx2"/>
                </a:solidFill>
              </a:rPr>
              <a:t>est proposée</a:t>
            </a:r>
          </a:p>
          <a:p>
            <a:pPr lvl="0"/>
            <a:endParaRPr lang="fr-FR" sz="1400" b="1" dirty="0">
              <a:solidFill>
                <a:schemeClr val="tx2"/>
              </a:solidFill>
            </a:endParaRPr>
          </a:p>
          <a:p>
            <a:endParaRPr lang="fr-FR" sz="1400" dirty="0">
              <a:solidFill>
                <a:schemeClr val="tx2"/>
              </a:solidFill>
            </a:endParaRPr>
          </a:p>
          <a:p>
            <a:r>
              <a:rPr lang="fr-FR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Planning de la préparation</a:t>
            </a:r>
          </a:p>
          <a:p>
            <a:endParaRPr lang="fr-FR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600" dirty="0">
                <a:solidFill>
                  <a:schemeClr val="tx2"/>
                </a:solidFill>
              </a:rPr>
              <a:t>-Les cours sont répartis les mercredis après-midi.</a:t>
            </a:r>
            <a:endParaRPr lang="fr-FR" sz="1600" b="1" dirty="0">
              <a:solidFill>
                <a:schemeClr val="tx2"/>
              </a:solidFill>
            </a:endParaRPr>
          </a:p>
          <a:p>
            <a:r>
              <a:rPr lang="fr-FR" sz="1600" dirty="0">
                <a:solidFill>
                  <a:schemeClr val="tx2"/>
                </a:solidFill>
              </a:rPr>
              <a:t>-Le planning  sera transmis aux familles  une quinzaine de jours avant le début de la préparation.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9033"/>
            <a:ext cx="720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PREPARATION SCIENTIFIQUE</a:t>
            </a:r>
            <a:endParaRPr lang="fr-FR" sz="2000" u="sng" dirty="0">
              <a:solidFill>
                <a:schemeClr val="tx2">
                  <a:lumMod val="50000"/>
                </a:schemeClr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Présentation et Planning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409"/>
            <a:ext cx="154894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740" y="1136289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4986" y="3456136"/>
            <a:ext cx="152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r="14550"/>
          <a:stretch>
            <a:fillRect/>
          </a:stretch>
        </p:blipFill>
        <p:spPr bwMode="auto">
          <a:xfrm>
            <a:off x="3476861" y="1136409"/>
            <a:ext cx="13799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caubourg\Desktop\photo JPO new\DSC012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0160" y="1136289"/>
            <a:ext cx="810090" cy="1080120"/>
          </a:xfrm>
          <a:prstGeom prst="rect">
            <a:avLst/>
          </a:prstGeom>
          <a:noFill/>
        </p:spPr>
      </p:pic>
      <p:pic>
        <p:nvPicPr>
          <p:cNvPr id="2" name="Picture 2" descr="P:\2011 2012\CARTE VOEUX 2011\Mongré1.jpg"/>
          <p:cNvPicPr>
            <a:picLocks noChangeAspect="1" noChangeArrowheads="1"/>
          </p:cNvPicPr>
          <p:nvPr/>
        </p:nvPicPr>
        <p:blipFill>
          <a:blip r:embed="rId7" cstate="print"/>
          <a:srcRect b="4984"/>
          <a:stretch>
            <a:fillRect/>
          </a:stretch>
        </p:blipFill>
        <p:spPr bwMode="auto">
          <a:xfrm>
            <a:off x="1609668" y="1136409"/>
            <a:ext cx="1827444" cy="1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058" y="-138499"/>
            <a:ext cx="7200900" cy="1058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Préparation  n°1</a:t>
            </a:r>
            <a:endParaRPr lang="fr-FR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1800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hoix possible d’un pack de 3 modules</a:t>
            </a:r>
            <a:r>
              <a:rPr lang="fr-F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10h de mathématiques + 10h de physique-chimie + 10h de biologie</a:t>
            </a:r>
          </a:p>
          <a:p>
            <a:r>
              <a:rPr lang="fr-FR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 d’heures : 30h de cours</a:t>
            </a:r>
            <a:endParaRPr lang="fr-FR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Coût : 230 euros</a:t>
            </a:r>
            <a:endParaRPr lang="fr-FR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Préparation  n°2</a:t>
            </a:r>
          </a:p>
          <a:p>
            <a:r>
              <a:rPr lang="fr-FR" sz="1800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Choix possible d’un pack de 2 modules au choix parmi les 3 suivants</a:t>
            </a:r>
            <a:r>
              <a:rPr lang="fr-FR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10h de maths+10h de physique-chimie ou 10h de maths+10h de SVT ou 10h de physique-chimie+10h de SVT</a:t>
            </a:r>
          </a:p>
          <a:p>
            <a:r>
              <a:rPr lang="fr-FR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 d’heures : 20h de cours</a:t>
            </a:r>
            <a:endParaRPr lang="fr-FR" sz="1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Coût : 160 euros</a:t>
            </a:r>
            <a:endParaRPr lang="fr-FR" sz="1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b="1" u="sng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Préparation  n°3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Choix possible d’un pack de 3 modules + </a:t>
            </a:r>
            <a:r>
              <a:rPr lang="fr-FR" sz="1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concours de maths</a:t>
            </a:r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10h de mathématiques + 10h de physique-chimie + 10h de biologie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+5 modules de 2h de concours d’excellence mathématiques soit 10h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Nombre d’heures: 40h de cours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Coût: 310 euros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b="1" u="sng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Préparation n°4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Choix possible d’un pack de 2 modules au choix parmi les 3 suivants + </a:t>
            </a:r>
            <a:r>
              <a:rPr lang="fr-FR" sz="1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concours de maths</a:t>
            </a:r>
            <a:r>
              <a:rPr lang="fr-FR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10h de maths+10h de physique-chimie ou 10h de maths+10h de SVT ou 10h de physique-chimie+10h de SVT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+5 modules de 2h de concours d’excellence mathématiques soit 10h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Nombre d’heures: 30h de cours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Coût: 230 euros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b="1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Préparation n°5</a:t>
            </a:r>
            <a:endParaRPr lang="fr-FR" sz="1800" b="1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Choix possible de suivre des sessions de mathématiques dans le cadre du projet d’excellence mathématiques</a:t>
            </a:r>
            <a:r>
              <a:rPr lang="fr-FR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8h de mathématiques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Nombre d’heures: 8hde cours</a:t>
            </a:r>
            <a:endParaRPr lang="fr-FR" sz="1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Coût: 80 euros</a:t>
            </a:r>
            <a:endParaRPr lang="fr-FR" sz="1800" b="1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b="1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chemeClr val="tx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4E76732-634E-4E01-BC25-7975F18FB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86695"/>
              </p:ext>
            </p:extLst>
          </p:nvPr>
        </p:nvGraphicFramePr>
        <p:xfrm>
          <a:off x="10006" y="817931"/>
          <a:ext cx="7180884" cy="926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478">
                  <a:extLst>
                    <a:ext uri="{9D8B030D-6E8A-4147-A177-3AD203B41FA5}">
                      <a16:colId xmlns:a16="http://schemas.microsoft.com/office/drawing/2014/main" val="2052349649"/>
                    </a:ext>
                  </a:extLst>
                </a:gridCol>
                <a:gridCol w="3620406">
                  <a:extLst>
                    <a:ext uri="{9D8B030D-6E8A-4147-A177-3AD203B41FA5}">
                      <a16:colId xmlns:a16="http://schemas.microsoft.com/office/drawing/2014/main" val="2077257067"/>
                    </a:ext>
                  </a:extLst>
                </a:gridCol>
              </a:tblGrid>
              <a:tr h="403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01/10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 (2h)</a:t>
                      </a:r>
                      <a:endParaRPr lang="fr-FR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7911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08/10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Physique-chimie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993859654"/>
                  </a:ext>
                </a:extLst>
              </a:tr>
              <a:tr h="403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 15/10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SVT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430183887"/>
                  </a:ext>
                </a:extLst>
              </a:tr>
              <a:tr h="55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05/11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 (2h)</a:t>
                      </a:r>
                      <a:endParaRPr lang="fr-FR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801445602"/>
                  </a:ext>
                </a:extLst>
              </a:tr>
              <a:tr h="413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12/11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Physique-chimie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875078734"/>
                  </a:ext>
                </a:extLst>
              </a:tr>
              <a:tr h="55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19/11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SVT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71594150"/>
                  </a:ext>
                </a:extLst>
              </a:tr>
              <a:tr h="318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26/11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concours de mathématiques (2h)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284808215"/>
                  </a:ext>
                </a:extLst>
              </a:tr>
              <a:tr h="55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03/12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 (2h)</a:t>
                      </a:r>
                      <a:endParaRPr lang="fr-FR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828543571"/>
                  </a:ext>
                </a:extLst>
              </a:tr>
              <a:tr h="418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10/12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Physique-chimie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486207716"/>
                  </a:ext>
                </a:extLst>
              </a:tr>
              <a:tr h="55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17/12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SVT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4143044176"/>
                  </a:ext>
                </a:extLst>
              </a:tr>
              <a:tr h="340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07/01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concours de mathématiques (2h)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764253405"/>
                  </a:ext>
                </a:extLst>
              </a:tr>
              <a:tr h="55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14/01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 (2h)</a:t>
                      </a:r>
                      <a:endParaRPr lang="fr-FR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77816312"/>
                  </a:ext>
                </a:extLst>
              </a:tr>
              <a:tr h="430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21/01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Physique-chimie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68732722"/>
                  </a:ext>
                </a:extLst>
              </a:tr>
              <a:tr h="499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28/01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SVT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218591814"/>
                  </a:ext>
                </a:extLst>
              </a:tr>
              <a:tr h="537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25/02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 (2h)</a:t>
                      </a:r>
                      <a:endParaRPr lang="fr-FR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033634476"/>
                  </a:ext>
                </a:extLst>
              </a:tr>
              <a:tr h="431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04/03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Physique-chimie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053131092"/>
                  </a:ext>
                </a:extLst>
              </a:tr>
              <a:tr h="55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11/03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SVT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325173499"/>
                  </a:ext>
                </a:extLst>
              </a:tr>
              <a:tr h="625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18/03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 marL="0" marR="0" lvl="0" indent="0" algn="l" defTabSz="4636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concours de mathématiques (2h)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194301391"/>
                  </a:ext>
                </a:extLst>
              </a:tr>
              <a:tr h="625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1</a:t>
                      </a:r>
                      <a:r>
                        <a:rPr lang="fr-FR" sz="1400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/04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 marL="0" marR="0" lvl="0" indent="0" algn="l" defTabSz="4636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concours de mathématiques (2h)+</a:t>
                      </a:r>
                    </a:p>
                    <a:p>
                      <a:pPr marL="0" marR="0" lvl="0" indent="0" algn="l" defTabSz="4636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Jury concours de mathématiques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8045516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4D87C5E-91C1-401E-A5C1-0D4512C62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5" y="2352675"/>
            <a:ext cx="95541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9653E6-0AB7-40AD-A903-B5D6C89E3FB3}"/>
              </a:ext>
            </a:extLst>
          </p:cNvPr>
          <p:cNvSpPr txBox="1"/>
          <p:nvPr/>
        </p:nvSpPr>
        <p:spPr>
          <a:xfrm>
            <a:off x="19964" y="149072"/>
            <a:ext cx="716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tx2"/>
                </a:solidFill>
              </a:rPr>
              <a:t>Le planning 2025-2026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846" y="2349721"/>
            <a:ext cx="72009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Nom </a:t>
            </a: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: 			Classe: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		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Prénom :			</a:t>
            </a: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Mail: 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Merci de sélectionner la formule de votre choix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 Inscription à la préparation </a:t>
            </a: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1: 230 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euros  (30h de cours)	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  <a:sym typeface="Wingdings"/>
              </a:rPr>
              <a:t>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Inscription à la préparation </a:t>
            </a: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2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: </a:t>
            </a: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160 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euros  (20h de cours) 	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  <a:sym typeface="Wingdings"/>
              </a:rPr>
              <a:t>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dirty="0">
                <a:solidFill>
                  <a:schemeClr val="tx2"/>
                </a:solidFill>
                <a:cs typeface="Arial" pitchFamily="34" charset="0"/>
              </a:rPr>
              <a:t>Si préparation 2: les 2 matières choisies sont: ………………………………………………………………….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 Inscription à la préparation </a:t>
            </a: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3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: 310</a:t>
            </a: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euros (40h de cours)	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  <a:sym typeface="Wingdings"/>
              </a:rPr>
              <a:t>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Inscription à la préparation </a:t>
            </a: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4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: </a:t>
            </a: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230 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euros (30h de cours)	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  <a:sym typeface="Wingdings"/>
              </a:rPr>
              <a:t>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Arial" panose="020B0604020202020204" pitchFamily="34" charset="0"/>
                <a:sym typeface="Wingdings"/>
              </a:rPr>
              <a:t>Si préparation 4: les 2 matières choisies sont: ……………………………………………………………………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Inscription à la préparation 5</a:t>
            </a: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: 80 euros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  (8h de cours)	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  <a:sym typeface="Wingdings"/>
              </a:rPr>
              <a:t>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chemeClr val="tx2"/>
              </a:solidFill>
              <a:ea typeface="Calibri" pitchFamily="34" charset="0"/>
              <a:cs typeface="Arial" panose="020B0604020202020204" pitchFamily="34" charset="0"/>
              <a:sym typeface="Wingding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/>
                </a:solidFill>
                <a:cs typeface="Arial" pitchFamily="34" charset="0"/>
                <a:sym typeface="Wingdings"/>
              </a:rPr>
              <a:t>					</a:t>
            </a:r>
            <a:r>
              <a:rPr lang="fr-FR" sz="2000" dirty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Wingdings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" y="1118488"/>
            <a:ext cx="7200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PREPARATION SCIENTIFIQUE</a:t>
            </a:r>
            <a:endParaRPr lang="fr-FR" sz="2000" dirty="0">
              <a:solidFill>
                <a:schemeClr val="tx2"/>
              </a:solidFill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Bulletin d’inscription session 2025-2026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51244"/>
            <a:ext cx="720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Merci de retourner le bulletin d’inscription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à </a:t>
            </a:r>
            <a:r>
              <a:rPr lang="fr-FR" sz="1400" i="1" u="sng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Gaëlle </a:t>
            </a:r>
            <a:r>
              <a:rPr lang="fr-FR" sz="1400" i="1" u="sng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Meziani</a:t>
            </a:r>
            <a:r>
              <a:rPr lang="fr-FR" sz="1400" i="1" u="sng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1400" i="1" u="sng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/gaelle.</a:t>
            </a:r>
            <a:r>
              <a:rPr lang="fr-FR" sz="1400" i="1" u="sng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meziani@mongre.org/</a:t>
            </a:r>
            <a:r>
              <a:rPr lang="fr-FR" sz="1400" i="1" u="sng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Messagerie Ecole Directe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6" y="6480472"/>
            <a:ext cx="72009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Char char="o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fr-FR" sz="1600" dirty="0">
                <a:solidFill>
                  <a:schemeClr val="tx2"/>
                </a:solidFill>
              </a:rPr>
              <a:t>Je confirme l’inscription </a:t>
            </a:r>
            <a:r>
              <a:rPr lang="fr-FR" sz="1600" b="1" dirty="0">
                <a:solidFill>
                  <a:schemeClr val="tx2"/>
                </a:solidFill>
              </a:rPr>
              <a:t>à la préparation n°……… </a:t>
            </a:r>
            <a:r>
              <a:rPr lang="fr-FR" sz="1600" dirty="0">
                <a:solidFill>
                  <a:schemeClr val="tx2"/>
                </a:solidFill>
              </a:rPr>
              <a:t>en versant ce jour des arrhes de 100 euros.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Le solde sera prélevé en novembre 2025. </a:t>
            </a:r>
            <a:r>
              <a:rPr lang="fr-FR" sz="1600" dirty="0">
                <a:solidFill>
                  <a:schemeClr val="tx2"/>
                </a:solidFill>
              </a:rPr>
              <a:t>Toute interruption de la préparation en cours d’année ne donnera pas lieu à remboursement.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chemeClr val="tx2"/>
              </a:solidFill>
              <a:ea typeface="Calibri" pitchFamily="34" charset="0"/>
              <a:cs typeface="Calibri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L’élève inscrit s’engage à suivre l’intégralité des modules sur la semaine complète.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sng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Attention </a:t>
            </a:r>
            <a:r>
              <a:rPr kumimoji="0" lang="fr-FR" sz="16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L’inscription aux différents concours reste de la responsabilité des familles</a:t>
            </a:r>
            <a:endParaRPr lang="fr-F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Date :				      Signature des parents :</a:t>
            </a:r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775D68-F8C2-436F-AEA7-EFFBD174A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90" y="-254307"/>
            <a:ext cx="1641910" cy="17114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1078</Words>
  <Application>Microsoft Office PowerPoint</Application>
  <PresentationFormat>Personnalisé</PresentationFormat>
  <Paragraphs>157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Berlin Sans FB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caubourg</dc:creator>
  <cp:lastModifiedBy>Gaelle MEZIANI</cp:lastModifiedBy>
  <cp:revision>319</cp:revision>
  <cp:lastPrinted>2024-09-03T12:21:27Z</cp:lastPrinted>
  <dcterms:created xsi:type="dcterms:W3CDTF">2012-01-12T14:23:02Z</dcterms:created>
  <dcterms:modified xsi:type="dcterms:W3CDTF">2025-09-22T14:36:57Z</dcterms:modified>
</cp:coreProperties>
</file>