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5" r:id="rId3"/>
    <p:sldId id="256" r:id="rId4"/>
    <p:sldId id="264" r:id="rId5"/>
    <p:sldId id="259" r:id="rId6"/>
    <p:sldId id="263" r:id="rId7"/>
    <p:sldId id="261" r:id="rId8"/>
  </p:sldIdLst>
  <p:sldSz cx="7200900" cy="10080625"/>
  <p:notesSz cx="6888163" cy="10018713"/>
  <p:defaultTextStyle>
    <a:defPPr>
      <a:defRPr lang="fr-FR"/>
    </a:defPPr>
    <a:lvl1pPr marL="0" algn="l" defTabSz="4636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31846" algn="l" defTabSz="4636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63692" algn="l" defTabSz="4636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95538" algn="l" defTabSz="4636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27384" algn="l" defTabSz="4636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59231" algn="l" defTabSz="4636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91077" algn="l" defTabSz="4636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22923" algn="l" defTabSz="4636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54769" algn="l" defTabSz="4636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75">
          <p15:clr>
            <a:srgbClr val="A4A3A4"/>
          </p15:clr>
        </p15:guide>
        <p15:guide id="2" pos="22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85" autoAdjust="0"/>
    <p:restoredTop sz="94660"/>
  </p:normalViewPr>
  <p:slideViewPr>
    <p:cSldViewPr>
      <p:cViewPr varScale="1">
        <p:scale>
          <a:sx n="49" d="100"/>
          <a:sy n="49" d="100"/>
        </p:scale>
        <p:origin x="1888" y="64"/>
      </p:cViewPr>
      <p:guideLst>
        <p:guide orient="horz" pos="3175"/>
        <p:guide pos="22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elle MEZIANI" userId="4a9c0d8f-02e5-42b0-9474-60a8bd902bb1" providerId="ADAL" clId="{99554D1C-4FB5-427B-A927-BAA283FBD0D5}"/>
    <pc:docChg chg="custSel modSld">
      <pc:chgData name="Gaelle MEZIANI" userId="4a9c0d8f-02e5-42b0-9474-60a8bd902bb1" providerId="ADAL" clId="{99554D1C-4FB5-427B-A927-BAA283FBD0D5}" dt="2025-09-09T14:03:27.787" v="32" actId="20577"/>
      <pc:docMkLst>
        <pc:docMk/>
      </pc:docMkLst>
      <pc:sldChg chg="addSp delSp modSp mod">
        <pc:chgData name="Gaelle MEZIANI" userId="4a9c0d8f-02e5-42b0-9474-60a8bd902bb1" providerId="ADAL" clId="{99554D1C-4FB5-427B-A927-BAA283FBD0D5}" dt="2025-09-01T07:16:41.281" v="13" actId="1076"/>
        <pc:sldMkLst>
          <pc:docMk/>
          <pc:sldMk cId="0" sldId="256"/>
        </pc:sldMkLst>
        <pc:picChg chg="add mod">
          <ac:chgData name="Gaelle MEZIANI" userId="4a9c0d8f-02e5-42b0-9474-60a8bd902bb1" providerId="ADAL" clId="{99554D1C-4FB5-427B-A927-BAA283FBD0D5}" dt="2025-09-01T07:16:41.281" v="13" actId="1076"/>
          <ac:picMkLst>
            <pc:docMk/>
            <pc:sldMk cId="0" sldId="256"/>
            <ac:picMk id="3" creationId="{86092351-EF02-4037-AA12-78801883EA6F}"/>
          </ac:picMkLst>
        </pc:picChg>
        <pc:picChg chg="del">
          <ac:chgData name="Gaelle MEZIANI" userId="4a9c0d8f-02e5-42b0-9474-60a8bd902bb1" providerId="ADAL" clId="{99554D1C-4FB5-427B-A927-BAA283FBD0D5}" dt="2025-09-01T07:16:34.187" v="10" actId="478"/>
          <ac:picMkLst>
            <pc:docMk/>
            <pc:sldMk cId="0" sldId="256"/>
            <ac:picMk id="5" creationId="{00000000-0000-0000-0000-000000000000}"/>
          </ac:picMkLst>
        </pc:picChg>
      </pc:sldChg>
      <pc:sldChg chg="addSp delSp modSp mod">
        <pc:chgData name="Gaelle MEZIANI" userId="4a9c0d8f-02e5-42b0-9474-60a8bd902bb1" providerId="ADAL" clId="{99554D1C-4FB5-427B-A927-BAA283FBD0D5}" dt="2025-09-09T14:03:27.787" v="32" actId="20577"/>
        <pc:sldMkLst>
          <pc:docMk/>
          <pc:sldMk cId="0" sldId="261"/>
        </pc:sldMkLst>
        <pc:spChg chg="mod">
          <ac:chgData name="Gaelle MEZIANI" userId="4a9c0d8f-02e5-42b0-9474-60a8bd902bb1" providerId="ADAL" clId="{99554D1C-4FB5-427B-A927-BAA283FBD0D5}" dt="2025-09-09T14:03:27.787" v="32" actId="20577"/>
          <ac:spMkLst>
            <pc:docMk/>
            <pc:sldMk cId="0" sldId="261"/>
            <ac:spMk id="2" creationId="{00000000-0000-0000-0000-000000000000}"/>
          </ac:spMkLst>
        </pc:spChg>
        <pc:picChg chg="del">
          <ac:chgData name="Gaelle MEZIANI" userId="4a9c0d8f-02e5-42b0-9474-60a8bd902bb1" providerId="ADAL" clId="{99554D1C-4FB5-427B-A927-BAA283FBD0D5}" dt="2025-09-01T07:16:49.016" v="14" actId="478"/>
          <ac:picMkLst>
            <pc:docMk/>
            <pc:sldMk cId="0" sldId="261"/>
            <ac:picMk id="3" creationId="{00000000-0000-0000-0000-000000000000}"/>
          </ac:picMkLst>
        </pc:picChg>
        <pc:picChg chg="add mod">
          <ac:chgData name="Gaelle MEZIANI" userId="4a9c0d8f-02e5-42b0-9474-60a8bd902bb1" providerId="ADAL" clId="{99554D1C-4FB5-427B-A927-BAA283FBD0D5}" dt="2025-09-01T07:17:24.616" v="20" actId="1076"/>
          <ac:picMkLst>
            <pc:docMk/>
            <pc:sldMk cId="0" sldId="261"/>
            <ac:picMk id="7" creationId="{6E53EC1F-E10D-4171-A847-256469666DCC}"/>
          </ac:picMkLst>
        </pc:picChg>
      </pc:sldChg>
      <pc:sldChg chg="addSp delSp modSp mod">
        <pc:chgData name="Gaelle MEZIANI" userId="4a9c0d8f-02e5-42b0-9474-60a8bd902bb1" providerId="ADAL" clId="{99554D1C-4FB5-427B-A927-BAA283FBD0D5}" dt="2025-09-01T07:15:46.674" v="3" actId="1076"/>
        <pc:sldMkLst>
          <pc:docMk/>
          <pc:sldMk cId="0" sldId="262"/>
        </pc:sldMkLst>
        <pc:picChg chg="add mod">
          <ac:chgData name="Gaelle MEZIANI" userId="4a9c0d8f-02e5-42b0-9474-60a8bd902bb1" providerId="ADAL" clId="{99554D1C-4FB5-427B-A927-BAA283FBD0D5}" dt="2025-09-01T07:15:46.674" v="3" actId="1076"/>
          <ac:picMkLst>
            <pc:docMk/>
            <pc:sldMk cId="0" sldId="262"/>
            <ac:picMk id="3" creationId="{3966D1BB-2CD2-4B26-A746-0B545F604E1C}"/>
          </ac:picMkLst>
        </pc:picChg>
        <pc:picChg chg="del">
          <ac:chgData name="Gaelle MEZIANI" userId="4a9c0d8f-02e5-42b0-9474-60a8bd902bb1" providerId="ADAL" clId="{99554D1C-4FB5-427B-A927-BAA283FBD0D5}" dt="2025-09-01T07:15:39.156" v="1" actId="478"/>
          <ac:picMkLst>
            <pc:docMk/>
            <pc:sldMk cId="0" sldId="262"/>
            <ac:picMk id="6" creationId="{00000000-0000-0000-0000-000000000000}"/>
          </ac:picMkLst>
        </pc:picChg>
      </pc:sldChg>
      <pc:sldChg chg="modSp mod">
        <pc:chgData name="Gaelle MEZIANI" userId="4a9c0d8f-02e5-42b0-9474-60a8bd902bb1" providerId="ADAL" clId="{99554D1C-4FB5-427B-A927-BAA283FBD0D5}" dt="2025-09-02T14:18:02.372" v="23" actId="255"/>
        <pc:sldMkLst>
          <pc:docMk/>
          <pc:sldMk cId="0" sldId="263"/>
        </pc:sldMkLst>
        <pc:graphicFrameChg chg="modGraphic">
          <ac:chgData name="Gaelle MEZIANI" userId="4a9c0d8f-02e5-42b0-9474-60a8bd902bb1" providerId="ADAL" clId="{99554D1C-4FB5-427B-A927-BAA283FBD0D5}" dt="2025-09-02T14:18:02.372" v="23" actId="255"/>
          <ac:graphicFrameMkLst>
            <pc:docMk/>
            <pc:sldMk cId="0" sldId="263"/>
            <ac:graphicFrameMk id="3" creationId="{84E76732-634E-4E01-BC25-7975F18FB255}"/>
          </ac:graphicFrameMkLst>
        </pc:graphicFrameChg>
      </pc:sldChg>
      <pc:sldChg chg="addSp delSp modSp mod">
        <pc:chgData name="Gaelle MEZIANI" userId="4a9c0d8f-02e5-42b0-9474-60a8bd902bb1" providerId="ADAL" clId="{99554D1C-4FB5-427B-A927-BAA283FBD0D5}" dt="2025-09-01T07:17:51.911" v="22" actId="14100"/>
        <pc:sldMkLst>
          <pc:docMk/>
          <pc:sldMk cId="1625122739" sldId="265"/>
        </pc:sldMkLst>
        <pc:picChg chg="del">
          <ac:chgData name="Gaelle MEZIANI" userId="4a9c0d8f-02e5-42b0-9474-60a8bd902bb1" providerId="ADAL" clId="{99554D1C-4FB5-427B-A927-BAA283FBD0D5}" dt="2025-09-01T07:15:50.791" v="4" actId="478"/>
          <ac:picMkLst>
            <pc:docMk/>
            <pc:sldMk cId="1625122739" sldId="265"/>
            <ac:picMk id="4" creationId="{AC456E71-9615-E461-544F-2FF04B0D6D1B}"/>
          </ac:picMkLst>
        </pc:picChg>
        <pc:picChg chg="add mod">
          <ac:chgData name="Gaelle MEZIANI" userId="4a9c0d8f-02e5-42b0-9474-60a8bd902bb1" providerId="ADAL" clId="{99554D1C-4FB5-427B-A927-BAA283FBD0D5}" dt="2025-09-01T07:17:51.911" v="22" actId="14100"/>
          <ac:picMkLst>
            <pc:docMk/>
            <pc:sldMk cId="1625122739" sldId="265"/>
            <ac:picMk id="5" creationId="{3328E087-2398-465B-9143-E05DFA0B3D7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0068" y="3131530"/>
            <a:ext cx="6120765" cy="21608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80135" y="5712354"/>
            <a:ext cx="5040630" cy="25761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1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3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95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27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59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91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22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54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8BCD-AFB3-49D9-8F1D-70117E8E5D62}" type="datetimeFigureOut">
              <a:rPr lang="fr-FR" smtClean="0"/>
              <a:pPr/>
              <a:t>09/09/2025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E200-4565-40F1-A8C7-8EBF7B5532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8BCD-AFB3-49D9-8F1D-70117E8E5D62}" type="datetimeFigureOut">
              <a:rPr lang="fr-FR" smtClean="0"/>
              <a:pPr/>
              <a:t>09/09/2025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E200-4565-40F1-A8C7-8EBF7B5532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220653" y="403696"/>
            <a:ext cx="1620203" cy="86012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60045" y="403696"/>
            <a:ext cx="4740592" cy="8601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8BCD-AFB3-49D9-8F1D-70117E8E5D62}" type="datetimeFigureOut">
              <a:rPr lang="fr-FR" smtClean="0"/>
              <a:pPr/>
              <a:t>09/09/2025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E200-4565-40F1-A8C7-8EBF7B5532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8BCD-AFB3-49D9-8F1D-70117E8E5D62}" type="datetimeFigureOut">
              <a:rPr lang="fr-FR" smtClean="0"/>
              <a:pPr/>
              <a:t>09/09/2025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E200-4565-40F1-A8C7-8EBF7B5532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8820" y="6477737"/>
            <a:ext cx="6120765" cy="2002124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68820" y="4272601"/>
            <a:ext cx="6120765" cy="220513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184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369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9553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2738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5923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9107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229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5476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8BCD-AFB3-49D9-8F1D-70117E8E5D62}" type="datetimeFigureOut">
              <a:rPr lang="fr-FR" smtClean="0"/>
              <a:pPr/>
              <a:t>09/09/2025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E200-4565-40F1-A8C7-8EBF7B5532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60045" y="2352149"/>
            <a:ext cx="3180397" cy="665274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60458" y="2352149"/>
            <a:ext cx="3180397" cy="665274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8BCD-AFB3-49D9-8F1D-70117E8E5D62}" type="datetimeFigureOut">
              <a:rPr lang="fr-FR" smtClean="0"/>
              <a:pPr/>
              <a:t>09/09/2025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E200-4565-40F1-A8C7-8EBF7B5532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0049" y="2256473"/>
            <a:ext cx="3181650" cy="94039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1846" indent="0">
              <a:buNone/>
              <a:defRPr sz="1000" b="1"/>
            </a:lvl2pPr>
            <a:lvl3pPr marL="463692" indent="0">
              <a:buNone/>
              <a:defRPr sz="900" b="1"/>
            </a:lvl3pPr>
            <a:lvl4pPr marL="695538" indent="0">
              <a:buNone/>
              <a:defRPr sz="800" b="1"/>
            </a:lvl4pPr>
            <a:lvl5pPr marL="927384" indent="0">
              <a:buNone/>
              <a:defRPr sz="800" b="1"/>
            </a:lvl5pPr>
            <a:lvl6pPr marL="1159231" indent="0">
              <a:buNone/>
              <a:defRPr sz="800" b="1"/>
            </a:lvl6pPr>
            <a:lvl7pPr marL="1391077" indent="0">
              <a:buNone/>
              <a:defRPr sz="800" b="1"/>
            </a:lvl7pPr>
            <a:lvl8pPr marL="1622923" indent="0">
              <a:buNone/>
              <a:defRPr sz="800" b="1"/>
            </a:lvl8pPr>
            <a:lvl9pPr marL="1854769" indent="0">
              <a:buNone/>
              <a:defRPr sz="8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0049" y="3196865"/>
            <a:ext cx="3181650" cy="5808027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657965" y="2256473"/>
            <a:ext cx="3182894" cy="94039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1846" indent="0">
              <a:buNone/>
              <a:defRPr sz="1000" b="1"/>
            </a:lvl2pPr>
            <a:lvl3pPr marL="463692" indent="0">
              <a:buNone/>
              <a:defRPr sz="900" b="1"/>
            </a:lvl3pPr>
            <a:lvl4pPr marL="695538" indent="0">
              <a:buNone/>
              <a:defRPr sz="800" b="1"/>
            </a:lvl4pPr>
            <a:lvl5pPr marL="927384" indent="0">
              <a:buNone/>
              <a:defRPr sz="800" b="1"/>
            </a:lvl5pPr>
            <a:lvl6pPr marL="1159231" indent="0">
              <a:buNone/>
              <a:defRPr sz="800" b="1"/>
            </a:lvl6pPr>
            <a:lvl7pPr marL="1391077" indent="0">
              <a:buNone/>
              <a:defRPr sz="800" b="1"/>
            </a:lvl7pPr>
            <a:lvl8pPr marL="1622923" indent="0">
              <a:buNone/>
              <a:defRPr sz="800" b="1"/>
            </a:lvl8pPr>
            <a:lvl9pPr marL="1854769" indent="0">
              <a:buNone/>
              <a:defRPr sz="8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657965" y="3196865"/>
            <a:ext cx="3182894" cy="5808027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8BCD-AFB3-49D9-8F1D-70117E8E5D62}" type="datetimeFigureOut">
              <a:rPr lang="fr-FR" smtClean="0"/>
              <a:pPr/>
              <a:t>09/09/2025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E200-4565-40F1-A8C7-8EBF7B5532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8BCD-AFB3-49D9-8F1D-70117E8E5D62}" type="datetimeFigureOut">
              <a:rPr lang="fr-FR" smtClean="0"/>
              <a:pPr/>
              <a:t>09/09/2025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E200-4565-40F1-A8C7-8EBF7B5532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8BCD-AFB3-49D9-8F1D-70117E8E5D62}" type="datetimeFigureOut">
              <a:rPr lang="fr-FR" smtClean="0"/>
              <a:pPr/>
              <a:t>09/09/2025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E200-4565-40F1-A8C7-8EBF7B5532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50" y="401361"/>
            <a:ext cx="2369044" cy="1708107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15356" y="401361"/>
            <a:ext cx="4025503" cy="86035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60050" y="2109466"/>
            <a:ext cx="2369044" cy="6895428"/>
          </a:xfrm>
        </p:spPr>
        <p:txBody>
          <a:bodyPr/>
          <a:lstStyle>
            <a:lvl1pPr marL="0" indent="0">
              <a:buNone/>
              <a:defRPr sz="700"/>
            </a:lvl1pPr>
            <a:lvl2pPr marL="231846" indent="0">
              <a:buNone/>
              <a:defRPr sz="600"/>
            </a:lvl2pPr>
            <a:lvl3pPr marL="463692" indent="0">
              <a:buNone/>
              <a:defRPr sz="500"/>
            </a:lvl3pPr>
            <a:lvl4pPr marL="695538" indent="0">
              <a:buNone/>
              <a:defRPr sz="500"/>
            </a:lvl4pPr>
            <a:lvl5pPr marL="927384" indent="0">
              <a:buNone/>
              <a:defRPr sz="500"/>
            </a:lvl5pPr>
            <a:lvl6pPr marL="1159231" indent="0">
              <a:buNone/>
              <a:defRPr sz="500"/>
            </a:lvl6pPr>
            <a:lvl7pPr marL="1391077" indent="0">
              <a:buNone/>
              <a:defRPr sz="500"/>
            </a:lvl7pPr>
            <a:lvl8pPr marL="1622923" indent="0">
              <a:buNone/>
              <a:defRPr sz="500"/>
            </a:lvl8pPr>
            <a:lvl9pPr marL="1854769" indent="0">
              <a:buNone/>
              <a:defRPr sz="5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8BCD-AFB3-49D9-8F1D-70117E8E5D62}" type="datetimeFigureOut">
              <a:rPr lang="fr-FR" smtClean="0"/>
              <a:pPr/>
              <a:t>09/09/2025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E200-4565-40F1-A8C7-8EBF7B5532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11429" y="7056439"/>
            <a:ext cx="4320540" cy="833053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11429" y="900721"/>
            <a:ext cx="4320540" cy="6048375"/>
          </a:xfrm>
        </p:spPr>
        <p:txBody>
          <a:bodyPr/>
          <a:lstStyle>
            <a:lvl1pPr marL="0" indent="0">
              <a:buNone/>
              <a:defRPr sz="1600"/>
            </a:lvl1pPr>
            <a:lvl2pPr marL="231846" indent="0">
              <a:buNone/>
              <a:defRPr sz="1400"/>
            </a:lvl2pPr>
            <a:lvl3pPr marL="463692" indent="0">
              <a:buNone/>
              <a:defRPr sz="1200"/>
            </a:lvl3pPr>
            <a:lvl4pPr marL="695538" indent="0">
              <a:buNone/>
              <a:defRPr sz="1000"/>
            </a:lvl4pPr>
            <a:lvl5pPr marL="927384" indent="0">
              <a:buNone/>
              <a:defRPr sz="1000"/>
            </a:lvl5pPr>
            <a:lvl6pPr marL="1159231" indent="0">
              <a:buNone/>
              <a:defRPr sz="1000"/>
            </a:lvl6pPr>
            <a:lvl7pPr marL="1391077" indent="0">
              <a:buNone/>
              <a:defRPr sz="1000"/>
            </a:lvl7pPr>
            <a:lvl8pPr marL="1622923" indent="0">
              <a:buNone/>
              <a:defRPr sz="1000"/>
            </a:lvl8pPr>
            <a:lvl9pPr marL="1854769" indent="0">
              <a:buNone/>
              <a:defRPr sz="1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11429" y="7889492"/>
            <a:ext cx="4320540" cy="1183072"/>
          </a:xfrm>
        </p:spPr>
        <p:txBody>
          <a:bodyPr/>
          <a:lstStyle>
            <a:lvl1pPr marL="0" indent="0">
              <a:buNone/>
              <a:defRPr sz="700"/>
            </a:lvl1pPr>
            <a:lvl2pPr marL="231846" indent="0">
              <a:buNone/>
              <a:defRPr sz="600"/>
            </a:lvl2pPr>
            <a:lvl3pPr marL="463692" indent="0">
              <a:buNone/>
              <a:defRPr sz="500"/>
            </a:lvl3pPr>
            <a:lvl4pPr marL="695538" indent="0">
              <a:buNone/>
              <a:defRPr sz="500"/>
            </a:lvl4pPr>
            <a:lvl5pPr marL="927384" indent="0">
              <a:buNone/>
              <a:defRPr sz="500"/>
            </a:lvl5pPr>
            <a:lvl6pPr marL="1159231" indent="0">
              <a:buNone/>
              <a:defRPr sz="500"/>
            </a:lvl6pPr>
            <a:lvl7pPr marL="1391077" indent="0">
              <a:buNone/>
              <a:defRPr sz="500"/>
            </a:lvl7pPr>
            <a:lvl8pPr marL="1622923" indent="0">
              <a:buNone/>
              <a:defRPr sz="500"/>
            </a:lvl8pPr>
            <a:lvl9pPr marL="1854769" indent="0">
              <a:buNone/>
              <a:defRPr sz="5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8BCD-AFB3-49D9-8F1D-70117E8E5D62}" type="datetimeFigureOut">
              <a:rPr lang="fr-FR" smtClean="0"/>
              <a:pPr/>
              <a:t>09/09/2025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E200-4565-40F1-A8C7-8EBF7B5532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60045" y="403693"/>
            <a:ext cx="6480810" cy="1680104"/>
          </a:xfrm>
          <a:prstGeom prst="rect">
            <a:avLst/>
          </a:prstGeom>
        </p:spPr>
        <p:txBody>
          <a:bodyPr vert="horz" lIns="46369" tIns="23185" rIns="46369" bIns="23185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0045" y="2352149"/>
            <a:ext cx="6480810" cy="6652746"/>
          </a:xfrm>
          <a:prstGeom prst="rect">
            <a:avLst/>
          </a:prstGeom>
        </p:spPr>
        <p:txBody>
          <a:bodyPr vert="horz" lIns="46369" tIns="23185" rIns="46369" bIns="23185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60045" y="9343249"/>
            <a:ext cx="1680210" cy="536700"/>
          </a:xfrm>
          <a:prstGeom prst="rect">
            <a:avLst/>
          </a:prstGeom>
        </p:spPr>
        <p:txBody>
          <a:bodyPr vert="horz" lIns="46369" tIns="23185" rIns="46369" bIns="23185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28BCD-AFB3-49D9-8F1D-70117E8E5D62}" type="datetimeFigureOut">
              <a:rPr lang="fr-FR" smtClean="0"/>
              <a:pPr/>
              <a:t>09/09/2025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460308" y="9343249"/>
            <a:ext cx="2280285" cy="536700"/>
          </a:xfrm>
          <a:prstGeom prst="rect">
            <a:avLst/>
          </a:prstGeom>
        </p:spPr>
        <p:txBody>
          <a:bodyPr vert="horz" lIns="46369" tIns="23185" rIns="46369" bIns="23185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160645" y="9343249"/>
            <a:ext cx="1680210" cy="536700"/>
          </a:xfrm>
          <a:prstGeom prst="rect">
            <a:avLst/>
          </a:prstGeom>
        </p:spPr>
        <p:txBody>
          <a:bodyPr vert="horz" lIns="46369" tIns="23185" rIns="46369" bIns="23185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9E200-4565-40F1-A8C7-8EBF7B5532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63692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3885" indent="-173885" algn="l" defTabSz="46369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6750" indent="-144904" algn="l" defTabSz="463692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9615" indent="-115923" algn="l" defTabSz="463692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11461" indent="-115923" algn="l" defTabSz="463692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43308" indent="-115923" algn="l" defTabSz="463692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5154" indent="-115923" algn="l" defTabSz="46369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07000" indent="-115923" algn="l" defTabSz="46369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38846" indent="-115923" algn="l" defTabSz="46369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70692" indent="-115923" algn="l" defTabSz="46369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6369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1846" algn="l" defTabSz="46369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3692" algn="l" defTabSz="46369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95538" algn="l" defTabSz="46369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27384" algn="l" defTabSz="46369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59231" algn="l" defTabSz="46369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91077" algn="l" defTabSz="46369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22923" algn="l" defTabSz="46369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54769" algn="l" defTabSz="46369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g.meziani@mongre.or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cours-acces.com/" TargetMode="External"/><Relationship Id="rId2" Type="http://schemas.openxmlformats.org/officeDocument/2006/relationships/hyperlink" Target="https://www.concours-sesame.net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g.meziani@mongre.or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88482" y="5616376"/>
            <a:ext cx="2304256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2000326"/>
            <a:ext cx="72009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500" dirty="0">
              <a:solidFill>
                <a:srgbClr val="A50021"/>
              </a:solidFill>
              <a:latin typeface="Berlin Sans FB" pitchFamily="34" charset="0"/>
            </a:endParaRPr>
          </a:p>
          <a:p>
            <a:pPr algn="ctr"/>
            <a:r>
              <a:rPr lang="fr-FR" sz="2800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Préparation</a:t>
            </a:r>
          </a:p>
          <a:p>
            <a:pPr algn="ctr"/>
            <a:r>
              <a:rPr lang="fr-FR" sz="2800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  <a:ea typeface="Calibri" pitchFamily="34" charset="0"/>
                <a:cs typeface="Times New Roman" pitchFamily="18" charset="0"/>
              </a:rPr>
              <a:t>Aux concours des Ecoles de Commerce</a:t>
            </a:r>
          </a:p>
          <a:p>
            <a:pPr algn="ctr"/>
            <a:r>
              <a:rPr lang="fr-FR" sz="2800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fr-FR" sz="2800" b="1" dirty="0">
              <a:solidFill>
                <a:schemeClr val="accent6">
                  <a:lumMod val="75000"/>
                </a:schemeClr>
              </a:solidFill>
              <a:latin typeface="Berlin Sans FB" pitchFamily="34" charset="0"/>
              <a:cs typeface="Times New Roman" pitchFamily="18" charset="0"/>
            </a:endParaRPr>
          </a:p>
          <a:p>
            <a:pPr algn="ctr"/>
            <a:endParaRPr lang="fr-FR" sz="2800" b="1" dirty="0">
              <a:solidFill>
                <a:schemeClr val="accent6">
                  <a:lumMod val="75000"/>
                </a:schemeClr>
              </a:solidFill>
              <a:latin typeface="Berlin Sans FB" pitchFamily="34" charset="0"/>
              <a:cs typeface="Times New Roman" pitchFamily="18" charset="0"/>
            </a:endParaRPr>
          </a:p>
          <a:p>
            <a:pPr algn="ctr"/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  <a:cs typeface="Times New Roman" pitchFamily="18" charset="0"/>
              </a:rPr>
              <a:t>Dossier d’inscription</a:t>
            </a:r>
            <a:endParaRPr lang="fr-FR" sz="2500" dirty="0">
              <a:solidFill>
                <a:schemeClr val="accent6">
                  <a:lumMod val="75000"/>
                </a:schemeClr>
              </a:solidFill>
              <a:latin typeface="Berlin Sans FB" pitchFamily="34" charset="0"/>
            </a:endParaRPr>
          </a:p>
          <a:p>
            <a:pPr algn="ctr"/>
            <a:endParaRPr lang="fr-FR" dirty="0">
              <a:solidFill>
                <a:srgbClr val="A5002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443833"/>
            <a:ext cx="38884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chemeClr val="tx2"/>
                </a:solidFill>
                <a:cs typeface="Times New Roman" pitchFamily="18" charset="0"/>
              </a:rPr>
              <a:t>Notre Dame de Mongré /  Session 2025-2026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7704608"/>
            <a:ext cx="792138" cy="2880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108855" y="7368318"/>
            <a:ext cx="21602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2" descr="P:\2013 2014\POST BAC\visuel post bac.pn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439809" y="5184559"/>
            <a:ext cx="4321280" cy="2880000"/>
          </a:xfrm>
          <a:prstGeom prst="rect">
            <a:avLst/>
          </a:prstGeom>
          <a:noFill/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966D1BB-2CD2-4B26-A746-0B545F604E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167" y="-241644"/>
            <a:ext cx="2194564" cy="22875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302B9E-9DE1-FAB0-B4FC-CAAA8C041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45" y="1722856"/>
            <a:ext cx="6480810" cy="7060927"/>
          </a:xfrm>
        </p:spPr>
        <p:txBody>
          <a:bodyPr/>
          <a:lstStyle/>
          <a:p>
            <a:pPr marL="0" indent="0" algn="ctr">
              <a:buNone/>
            </a:pPr>
            <a:r>
              <a:rPr lang="fr-FR" sz="2000" b="1" dirty="0">
                <a:solidFill>
                  <a:schemeClr val="tx2"/>
                </a:solidFill>
              </a:rPr>
              <a:t>LES CONCOURS </a:t>
            </a:r>
            <a:r>
              <a:rPr lang="fr-FR" sz="2000" b="1" dirty="0">
                <a:solidFill>
                  <a:srgbClr val="C00000"/>
                </a:solidFill>
              </a:rPr>
              <a:t>ACCÈS</a:t>
            </a:r>
            <a:r>
              <a:rPr lang="fr-FR" sz="2000" b="1" dirty="0">
                <a:solidFill>
                  <a:schemeClr val="tx2"/>
                </a:solidFill>
              </a:rPr>
              <a:t> ET SÉSAME</a:t>
            </a:r>
          </a:p>
          <a:p>
            <a:pPr marL="0" indent="0">
              <a:buNone/>
            </a:pPr>
            <a:endParaRPr lang="fr-FR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fr-FR" dirty="0">
                <a:solidFill>
                  <a:schemeClr val="tx2"/>
                </a:solidFill>
              </a:rPr>
              <a:t>L’admission à la majorité des </a:t>
            </a:r>
            <a:r>
              <a:rPr lang="fr-FR" b="1" dirty="0">
                <a:solidFill>
                  <a:schemeClr val="tx2"/>
                </a:solidFill>
              </a:rPr>
              <a:t>écoles de commerce post-bac</a:t>
            </a:r>
            <a:r>
              <a:rPr lang="fr-FR" dirty="0">
                <a:solidFill>
                  <a:schemeClr val="tx2"/>
                </a:solidFill>
              </a:rPr>
              <a:t> s’effectue via des banques de concours, parmi lesquelles les deux principales sont </a:t>
            </a:r>
          </a:p>
          <a:p>
            <a:pPr>
              <a:buNone/>
            </a:pPr>
            <a:r>
              <a:rPr lang="fr-FR" b="1" dirty="0">
                <a:solidFill>
                  <a:schemeClr val="tx2"/>
                </a:solidFill>
              </a:rPr>
              <a:t>						Accès</a:t>
            </a:r>
            <a:r>
              <a:rPr lang="fr-FR" dirty="0">
                <a:solidFill>
                  <a:schemeClr val="tx2"/>
                </a:solidFill>
              </a:rPr>
              <a:t> et </a:t>
            </a:r>
            <a:r>
              <a:rPr lang="fr-FR" b="1" dirty="0">
                <a:solidFill>
                  <a:schemeClr val="tx2"/>
                </a:solidFill>
              </a:rPr>
              <a:t>Sésame</a:t>
            </a:r>
            <a:r>
              <a:rPr lang="fr-FR" dirty="0">
                <a:solidFill>
                  <a:schemeClr val="tx2"/>
                </a:solidFill>
              </a:rPr>
              <a:t>. </a:t>
            </a:r>
          </a:p>
          <a:p>
            <a:pPr>
              <a:buNone/>
            </a:pPr>
            <a:endParaRPr lang="fr-FR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fr-FR" dirty="0">
                <a:solidFill>
                  <a:schemeClr val="tx2"/>
                </a:solidFill>
              </a:rPr>
              <a:t>Ces concours rassemblent notamment des formations spécifiques proposées par de grandes écoles reconnues, telles que le </a:t>
            </a:r>
            <a:r>
              <a:rPr lang="fr-FR" b="1" dirty="0">
                <a:solidFill>
                  <a:schemeClr val="tx2"/>
                </a:solidFill>
              </a:rPr>
              <a:t>BBA de l’ESSEC</a:t>
            </a:r>
            <a:r>
              <a:rPr lang="fr-FR" dirty="0">
                <a:solidFill>
                  <a:schemeClr val="tx2"/>
                </a:solidFill>
              </a:rPr>
              <a:t> ou celui de l’</a:t>
            </a:r>
            <a:r>
              <a:rPr lang="fr-FR" b="1" dirty="0">
                <a:solidFill>
                  <a:schemeClr val="tx2"/>
                </a:solidFill>
              </a:rPr>
              <a:t>EM Lyon</a:t>
            </a:r>
            <a:r>
              <a:rPr lang="fr-FR" dirty="0">
                <a:solidFill>
                  <a:schemeClr val="tx2"/>
                </a:solidFill>
              </a:rPr>
              <a:t>.</a:t>
            </a:r>
          </a:p>
          <a:p>
            <a:pPr>
              <a:buNone/>
            </a:pPr>
            <a:r>
              <a:rPr lang="fr-FR" dirty="0">
                <a:solidFill>
                  <a:schemeClr val="tx2"/>
                </a:solidFill>
              </a:rPr>
              <a:t>Ces concours restent très sélectifs, en particulier pour les écoles les mieux cotées comme l’</a:t>
            </a:r>
            <a:r>
              <a:rPr lang="fr-FR" b="1" dirty="0">
                <a:solidFill>
                  <a:schemeClr val="tx2"/>
                </a:solidFill>
              </a:rPr>
              <a:t>IÉSEG</a:t>
            </a:r>
            <a:r>
              <a:rPr lang="fr-FR" dirty="0">
                <a:solidFill>
                  <a:schemeClr val="tx2"/>
                </a:solidFill>
              </a:rPr>
              <a:t>, le </a:t>
            </a:r>
            <a:r>
              <a:rPr lang="fr-FR" b="1" dirty="0">
                <a:solidFill>
                  <a:schemeClr val="tx2"/>
                </a:solidFill>
              </a:rPr>
              <a:t>BBA ESSEC</a:t>
            </a:r>
            <a:r>
              <a:rPr lang="fr-FR" dirty="0">
                <a:solidFill>
                  <a:schemeClr val="tx2"/>
                </a:solidFill>
              </a:rPr>
              <a:t>, l’</a:t>
            </a:r>
            <a:r>
              <a:rPr lang="fr-FR" b="1" dirty="0">
                <a:solidFill>
                  <a:schemeClr val="tx2"/>
                </a:solidFill>
              </a:rPr>
              <a:t>EMLV</a:t>
            </a:r>
            <a:r>
              <a:rPr lang="fr-FR" dirty="0">
                <a:solidFill>
                  <a:schemeClr val="tx2"/>
                </a:solidFill>
              </a:rPr>
              <a:t> ou encore l’</a:t>
            </a:r>
            <a:r>
              <a:rPr lang="fr-FR" b="1" dirty="0">
                <a:solidFill>
                  <a:schemeClr val="tx2"/>
                </a:solidFill>
              </a:rPr>
              <a:t>ESSCA</a:t>
            </a:r>
            <a:r>
              <a:rPr lang="fr-FR" dirty="0">
                <a:solidFill>
                  <a:schemeClr val="tx2"/>
                </a:solidFill>
              </a:rPr>
              <a:t>, avec des taux d’admission compris entre </a:t>
            </a:r>
            <a:r>
              <a:rPr lang="fr-FR" b="1" dirty="0">
                <a:solidFill>
                  <a:schemeClr val="tx2"/>
                </a:solidFill>
              </a:rPr>
              <a:t>12 % et 15 %</a:t>
            </a:r>
            <a:r>
              <a:rPr lang="fr-FR" dirty="0">
                <a:solidFill>
                  <a:schemeClr val="tx2"/>
                </a:solidFill>
              </a:rPr>
              <a:t>.</a:t>
            </a:r>
          </a:p>
          <a:p>
            <a:pPr>
              <a:buNone/>
            </a:pPr>
            <a:endParaRPr lang="fr-FR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fr-FR" dirty="0">
                <a:solidFill>
                  <a:schemeClr val="tx2"/>
                </a:solidFill>
              </a:rPr>
              <a:t>Les concours Accès et Sésame se déroulent en deux grandes étapes :</a:t>
            </a:r>
          </a:p>
          <a:p>
            <a:pPr>
              <a:buFont typeface="+mj-lt"/>
              <a:buAutoNum type="arabicPeriod"/>
            </a:pPr>
            <a:r>
              <a:rPr lang="fr-FR" b="1" dirty="0">
                <a:solidFill>
                  <a:schemeClr val="tx2"/>
                </a:solidFill>
              </a:rPr>
              <a:t>Les épreuves écrites</a:t>
            </a:r>
            <a:r>
              <a:rPr lang="fr-FR" dirty="0">
                <a:solidFill>
                  <a:schemeClr val="tx2"/>
                </a:solidFill>
              </a:rPr>
              <a:t>, qui ont lieu début avril. La plupart sont sous forme de </a:t>
            </a:r>
            <a:r>
              <a:rPr lang="fr-FR" b="1" dirty="0">
                <a:solidFill>
                  <a:schemeClr val="tx2"/>
                </a:solidFill>
              </a:rPr>
              <a:t>QCM</a:t>
            </a:r>
            <a:r>
              <a:rPr lang="fr-FR" dirty="0">
                <a:solidFill>
                  <a:schemeClr val="tx2"/>
                </a:solidFill>
              </a:rPr>
              <a:t> (à l’exception de la synthèse du concours Accès) et se passent en ligne, à distance, via des plateformes dédiées.</a:t>
            </a:r>
          </a:p>
          <a:p>
            <a:pPr>
              <a:buFont typeface="+mj-lt"/>
              <a:buAutoNum type="arabicPeriod"/>
            </a:pPr>
            <a:r>
              <a:rPr lang="fr-FR" dirty="0">
                <a:solidFill>
                  <a:schemeClr val="tx2"/>
                </a:solidFill>
              </a:rPr>
              <a:t>Après publication des résultats, les candidats admis sont convoqués pour passer des </a:t>
            </a:r>
            <a:r>
              <a:rPr lang="fr-FR" b="1" dirty="0">
                <a:solidFill>
                  <a:schemeClr val="tx2"/>
                </a:solidFill>
              </a:rPr>
              <a:t>épreuves orales</a:t>
            </a:r>
            <a:r>
              <a:rPr lang="fr-FR" dirty="0">
                <a:solidFill>
                  <a:schemeClr val="tx2"/>
                </a:solidFill>
              </a:rPr>
              <a:t> dans chaque école où ils sont admissibles. Ces oraux comprennent :</a:t>
            </a:r>
          </a:p>
          <a:p>
            <a:pPr marL="742950" lvl="1" indent="-285750">
              <a:buFont typeface="+mj-lt"/>
              <a:buAutoNum type="arabicPeriod"/>
            </a:pPr>
            <a:r>
              <a:rPr lang="fr-FR" dirty="0">
                <a:solidFill>
                  <a:schemeClr val="tx2"/>
                </a:solidFill>
              </a:rPr>
              <a:t>Un </a:t>
            </a:r>
            <a:r>
              <a:rPr lang="fr-FR" b="1" dirty="0">
                <a:solidFill>
                  <a:schemeClr val="tx2"/>
                </a:solidFill>
              </a:rPr>
              <a:t>entretien de motivation</a:t>
            </a:r>
            <a:r>
              <a:rPr lang="fr-FR" dirty="0">
                <a:solidFill>
                  <a:schemeClr val="tx2"/>
                </a:solidFill>
              </a:rPr>
              <a:t>, qui permet d’évaluer la cohérence entre la personnalité, les ambitions du candidat, et les valeurs ainsi que l’enseignement proposés par l’école.</a:t>
            </a:r>
          </a:p>
          <a:p>
            <a:pPr marL="742950" lvl="1" indent="-285750">
              <a:buFont typeface="+mj-lt"/>
              <a:buAutoNum type="arabicPeriod"/>
            </a:pPr>
            <a:r>
              <a:rPr lang="fr-FR" dirty="0">
                <a:solidFill>
                  <a:schemeClr val="tx2"/>
                </a:solidFill>
              </a:rPr>
              <a:t>Un </a:t>
            </a:r>
            <a:r>
              <a:rPr lang="fr-FR" b="1" dirty="0">
                <a:solidFill>
                  <a:schemeClr val="tx2"/>
                </a:solidFill>
              </a:rPr>
              <a:t>oral d’anglais</a:t>
            </a:r>
            <a:r>
              <a:rPr lang="fr-FR" dirty="0">
                <a:solidFill>
                  <a:schemeClr val="tx2"/>
                </a:solidFill>
              </a:rPr>
              <a:t>, visant à vérifier le niveau linguistique.</a:t>
            </a:r>
          </a:p>
          <a:p>
            <a:pPr marL="0" indent="0">
              <a:buNone/>
            </a:pP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1026" name="Picture 2" descr="Le concours ACCÈS 2025 et ses nouveautés | Admissions Parallèles">
            <a:extLst>
              <a:ext uri="{FF2B5EF4-FFF2-40B4-BE49-F238E27FC236}">
                <a16:creationId xmlns:a16="http://schemas.microsoft.com/office/drawing/2014/main" id="{9B6E8E4C-6E1F-DB2D-FBF3-2DAA5EEB8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37" y="8404681"/>
            <a:ext cx="237626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ncours SESAME, l'accès à 14 grandes écoles de commerce et de management">
            <a:extLst>
              <a:ext uri="{FF2B5EF4-FFF2-40B4-BE49-F238E27FC236}">
                <a16:creationId xmlns:a16="http://schemas.microsoft.com/office/drawing/2014/main" id="{7ECF6778-B858-3286-FF99-4765331D3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482" y="8404681"/>
            <a:ext cx="2808312" cy="157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328E087-2398-465B-9143-E05DFA0B3D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50" y="-216271"/>
            <a:ext cx="193428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22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88482" y="5616376"/>
            <a:ext cx="2304256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59792" y="996978"/>
            <a:ext cx="6192986" cy="850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746" tIns="49373" rIns="98746" bIns="49373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buNone/>
            </a:pPr>
            <a:r>
              <a:rPr lang="fr-FR" sz="1600" b="1" dirty="0">
                <a:solidFill>
                  <a:schemeClr val="tx2"/>
                </a:solidFill>
              </a:rPr>
              <a:t>Madame, Monsieur,</a:t>
            </a:r>
            <a:endParaRPr lang="fr-FR" sz="1600" dirty="0">
              <a:solidFill>
                <a:schemeClr val="tx2"/>
              </a:solidFill>
            </a:endParaRPr>
          </a:p>
          <a:p>
            <a:pPr algn="just">
              <a:buNone/>
            </a:pPr>
            <a:r>
              <a:rPr lang="fr-FR" sz="1600" b="1" dirty="0">
                <a:solidFill>
                  <a:schemeClr val="tx2"/>
                </a:solidFill>
              </a:rPr>
              <a:t>Chers élèves,</a:t>
            </a:r>
            <a:endParaRPr lang="fr-FR" sz="1600" dirty="0">
              <a:solidFill>
                <a:schemeClr val="tx2"/>
              </a:solidFill>
            </a:endParaRPr>
          </a:p>
          <a:p>
            <a:pPr algn="just">
              <a:buNone/>
            </a:pPr>
            <a:endParaRPr lang="fr-FR" sz="1600" dirty="0">
              <a:solidFill>
                <a:schemeClr val="tx2"/>
              </a:solidFill>
            </a:endParaRPr>
          </a:p>
          <a:p>
            <a:pPr algn="just">
              <a:buNone/>
            </a:pPr>
            <a:r>
              <a:rPr lang="fr-FR" sz="1600" dirty="0">
                <a:solidFill>
                  <a:schemeClr val="tx2"/>
                </a:solidFill>
              </a:rPr>
              <a:t>Face à la demande croissante des élèves souhaitant se préparer aux concours des écoles de commerce, notre établissement a le plaisir de vous proposer une préparation sur-mesure, spécialement conçue pour les élèves de terminale.</a:t>
            </a:r>
          </a:p>
          <a:p>
            <a:pPr algn="just">
              <a:buNone/>
            </a:pPr>
            <a:endParaRPr lang="fr-FR" sz="1600" dirty="0">
              <a:solidFill>
                <a:schemeClr val="tx2"/>
              </a:solidFill>
            </a:endParaRPr>
          </a:p>
          <a:p>
            <a:pPr algn="just">
              <a:buNone/>
            </a:pPr>
            <a:r>
              <a:rPr lang="fr-FR" sz="1600" dirty="0">
                <a:solidFill>
                  <a:schemeClr val="tx2"/>
                </a:solidFill>
              </a:rPr>
              <a:t>Cette préparation mixte aux concours </a:t>
            </a:r>
            <a:r>
              <a:rPr lang="fr-FR" sz="1600" b="1" dirty="0">
                <a:solidFill>
                  <a:schemeClr val="tx2"/>
                </a:solidFill>
              </a:rPr>
              <a:t>Accès</a:t>
            </a:r>
            <a:r>
              <a:rPr lang="fr-FR" sz="1600" dirty="0">
                <a:solidFill>
                  <a:schemeClr val="tx2"/>
                </a:solidFill>
              </a:rPr>
              <a:t> et </a:t>
            </a:r>
            <a:r>
              <a:rPr lang="fr-FR" sz="1600" b="1" dirty="0">
                <a:solidFill>
                  <a:schemeClr val="tx2"/>
                </a:solidFill>
              </a:rPr>
              <a:t>Sésame</a:t>
            </a:r>
            <a:r>
              <a:rPr lang="fr-FR" sz="1600" dirty="0">
                <a:solidFill>
                  <a:schemeClr val="tx2"/>
                </a:solidFill>
              </a:rPr>
              <a:t> permettra aux candidats de se préparer de manière progressive et efficace tout au long de l’année en </a:t>
            </a:r>
            <a:r>
              <a:rPr lang="fr-FR" sz="1600" b="1" dirty="0">
                <a:solidFill>
                  <a:schemeClr val="tx2"/>
                </a:solidFill>
              </a:rPr>
              <a:t>présentiel.</a:t>
            </a:r>
            <a:endParaRPr lang="fr-FR" sz="1600" dirty="0">
              <a:solidFill>
                <a:schemeClr val="tx2"/>
              </a:solidFill>
            </a:endParaRPr>
          </a:p>
          <a:p>
            <a:pPr algn="just">
              <a:buNone/>
            </a:pPr>
            <a:endParaRPr lang="fr-FR" sz="1600" dirty="0">
              <a:solidFill>
                <a:schemeClr val="tx2"/>
              </a:solidFill>
            </a:endParaRPr>
          </a:p>
          <a:p>
            <a:pPr algn="just">
              <a:buNone/>
            </a:pPr>
            <a:r>
              <a:rPr lang="fr-FR" sz="1600" dirty="0">
                <a:solidFill>
                  <a:schemeClr val="tx2"/>
                </a:solidFill>
              </a:rPr>
              <a:t>Les modules proposés sont les suivants 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tx2"/>
                </a:solidFill>
              </a:rPr>
              <a:t>Synthèse, analyse documentaire et enjeux contemporains,</a:t>
            </a:r>
            <a:endParaRPr lang="fr-FR" sz="1600" dirty="0">
              <a:solidFill>
                <a:schemeClr val="tx2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tx2"/>
                </a:solidFill>
              </a:rPr>
              <a:t>Mathématiques et compétences digitales,</a:t>
            </a:r>
            <a:endParaRPr lang="fr-FR" sz="1600" dirty="0">
              <a:solidFill>
                <a:schemeClr val="tx2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tx2"/>
                </a:solidFill>
              </a:rPr>
              <a:t>Anglais</a:t>
            </a:r>
            <a:r>
              <a:rPr lang="fr-FR" sz="1600" dirty="0">
                <a:solidFill>
                  <a:schemeClr val="tx2"/>
                </a:solidFill>
              </a:rPr>
              <a:t>.</a:t>
            </a:r>
          </a:p>
          <a:p>
            <a:pPr algn="just">
              <a:buNone/>
            </a:pPr>
            <a:endParaRPr lang="fr-FR" sz="1600" dirty="0">
              <a:solidFill>
                <a:schemeClr val="tx2"/>
              </a:solidFill>
            </a:endParaRPr>
          </a:p>
          <a:p>
            <a:pPr algn="just">
              <a:buNone/>
            </a:pPr>
            <a:r>
              <a:rPr lang="fr-FR" sz="1600" dirty="0">
                <a:solidFill>
                  <a:schemeClr val="tx2"/>
                </a:solidFill>
              </a:rPr>
              <a:t>La préparation se déroulera chaque </a:t>
            </a:r>
            <a:r>
              <a:rPr lang="fr-FR" sz="1600" b="1" dirty="0">
                <a:solidFill>
                  <a:schemeClr val="tx2"/>
                </a:solidFill>
              </a:rPr>
              <a:t>mercredi après-midi</a:t>
            </a:r>
            <a:r>
              <a:rPr lang="fr-FR" sz="1600" dirty="0">
                <a:solidFill>
                  <a:schemeClr val="tx2"/>
                </a:solidFill>
              </a:rPr>
              <a:t>, selon un rythme hebdomadaire adapté aux exigences des concours.</a:t>
            </a:r>
          </a:p>
          <a:p>
            <a:pPr algn="just">
              <a:buNone/>
            </a:pPr>
            <a:r>
              <a:rPr lang="fr-FR" sz="1600" dirty="0">
                <a:solidFill>
                  <a:schemeClr val="tx2"/>
                </a:solidFill>
              </a:rPr>
              <a:t>Ce dossier vous donnera une vue d'ensemble complète sur le programme que nous avons mis en place pour accompagner les lycéens dans cette démarche.</a:t>
            </a:r>
          </a:p>
          <a:p>
            <a:pPr algn="just">
              <a:buNone/>
            </a:pPr>
            <a:r>
              <a:rPr lang="fr-FR" sz="1600" dirty="0">
                <a:solidFill>
                  <a:schemeClr val="tx2"/>
                </a:solidFill>
              </a:rPr>
              <a:t>Nous espérons que cette préparation saura répondre à vos attentes et que vous serez nombreux à choisir cette opportunité pour renforcer vos chances de réussite.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800" dirty="0">
              <a:solidFill>
                <a:schemeClr val="tx2"/>
              </a:solidFill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b="1" dirty="0">
                <a:solidFill>
                  <a:schemeClr val="tx2"/>
                </a:solidFill>
                <a:cs typeface="Times New Roman" pitchFamily="18" charset="0"/>
              </a:rPr>
              <a:t>	Jean-François Barbin			Gaëlle </a:t>
            </a:r>
            <a:r>
              <a:rPr lang="fr-FR" sz="1800" b="1" dirty="0" err="1">
                <a:solidFill>
                  <a:schemeClr val="tx2"/>
                </a:solidFill>
                <a:cs typeface="Times New Roman" pitchFamily="18" charset="0"/>
              </a:rPr>
              <a:t>Meziani</a:t>
            </a:r>
            <a:endParaRPr lang="fr-FR" sz="1800" b="1" dirty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dirty="0">
                <a:solidFill>
                  <a:schemeClr val="tx2"/>
                </a:solidFill>
                <a:cs typeface="Times New Roman" pitchFamily="18" charset="0"/>
              </a:rPr>
              <a:t>	Chef d’établissement			Conseil en Orientation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800" dirty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00" dirty="0">
              <a:solidFill>
                <a:schemeClr val="bg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00" dirty="0">
              <a:solidFill>
                <a:schemeClr val="bg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00" dirty="0">
              <a:solidFill>
                <a:schemeClr val="bg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00" dirty="0">
              <a:solidFill>
                <a:schemeClr val="bg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00" dirty="0">
              <a:solidFill>
                <a:schemeClr val="bg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4378" y="8662153"/>
            <a:ext cx="360045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chemeClr val="tx2"/>
                </a:solidFill>
                <a:cs typeface="Times New Roman" pitchFamily="18" charset="0"/>
              </a:rPr>
              <a:t>Pour toute information complémentaire,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chemeClr val="tx2"/>
                </a:solidFill>
                <a:cs typeface="Times New Roman" pitchFamily="18" charset="0"/>
              </a:rPr>
              <a:t>vous pouvez contacter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3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Gaëlle </a:t>
            </a:r>
            <a:r>
              <a:rPr lang="fr-FR" sz="1300" b="1" dirty="0" err="1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Meziani</a:t>
            </a:r>
            <a:r>
              <a:rPr lang="fr-FR" sz="13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au 04 69 17 50 11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3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  <a:hlinkClick r:id="rId2"/>
              </a:rPr>
              <a:t>gaelle. meziani@mongre.org</a:t>
            </a:r>
            <a:endParaRPr lang="fr-FR" sz="1300" b="1" dirty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3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Messagerie Ecole Directe</a:t>
            </a:r>
            <a:endParaRPr lang="fr-FR" sz="1300" b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7704608"/>
            <a:ext cx="792138" cy="2880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P:\2013 2014\POST BAC\visuel post ba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6474" y="8136656"/>
            <a:ext cx="2880921" cy="1920045"/>
          </a:xfrm>
          <a:prstGeom prst="rect">
            <a:avLst/>
          </a:prstGeom>
          <a:noFill/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6092351-EF02-4037-AA12-78801883EA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375" y="-184135"/>
            <a:ext cx="1834525" cy="19122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6283" y="166116"/>
            <a:ext cx="7200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chemeClr val="tx2"/>
                </a:solidFill>
                <a:latin typeface="Berlin Sans FB" pitchFamily="34" charset="0"/>
                <a:ea typeface="Calibri" pitchFamily="34" charset="0"/>
                <a:cs typeface="Calibri" pitchFamily="34" charset="0"/>
              </a:rPr>
              <a:t>PREPARATION AUX CONCOURS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chemeClr val="tx2"/>
                </a:solidFill>
                <a:latin typeface="Berlin Sans FB" pitchFamily="34" charset="0"/>
                <a:ea typeface="Calibri" pitchFamily="34" charset="0"/>
                <a:cs typeface="Calibri" pitchFamily="34" charset="0"/>
              </a:rPr>
              <a:t>DES ECOLES DE COMMERCE</a:t>
            </a:r>
            <a:endParaRPr lang="fr-FR" sz="2000" u="sng" dirty="0">
              <a:solidFill>
                <a:schemeClr val="tx2"/>
              </a:solidFill>
              <a:latin typeface="Berlin Sans FB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438400" algn="l"/>
              </a:tabLst>
            </a:pPr>
            <a:endParaRPr lang="fr-FR" sz="2000" dirty="0">
              <a:solidFill>
                <a:schemeClr val="accent6">
                  <a:lumMod val="75000"/>
                </a:schemeClr>
              </a:solidFill>
              <a:latin typeface="Berlin Sans FB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438400" algn="l"/>
              </a:tabLst>
            </a:pPr>
            <a:r>
              <a:rPr lang="fr-FR" sz="2400" b="1" u="sng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  <a:ea typeface="Calibri" pitchFamily="34" charset="0"/>
                <a:cs typeface="Times New Roman" pitchFamily="18" charset="0"/>
              </a:rPr>
              <a:t>Stage de préparation du 24/09 au 01/04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66" y="1943968"/>
            <a:ext cx="1404879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0740" y="194396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r="14550"/>
          <a:stretch>
            <a:fillRect/>
          </a:stretch>
        </p:blipFill>
        <p:spPr bwMode="auto">
          <a:xfrm>
            <a:off x="3456434" y="1943968"/>
            <a:ext cx="1379984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caubourg\Desktop\photo JPO new\DSC012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6594" y="1943968"/>
            <a:ext cx="810090" cy="1080120"/>
          </a:xfrm>
          <a:prstGeom prst="rect">
            <a:avLst/>
          </a:prstGeom>
          <a:noFill/>
        </p:spPr>
      </p:pic>
      <p:pic>
        <p:nvPicPr>
          <p:cNvPr id="2" name="Picture 2" descr="P:\2011 2012\CARTE VOEUX 2011\Mongré1.jpg"/>
          <p:cNvPicPr>
            <a:picLocks noChangeAspect="1" noChangeArrowheads="1"/>
          </p:cNvPicPr>
          <p:nvPr/>
        </p:nvPicPr>
        <p:blipFill>
          <a:blip r:embed="rId6" cstate="print"/>
          <a:srcRect b="4984"/>
          <a:stretch>
            <a:fillRect/>
          </a:stretch>
        </p:blipFill>
        <p:spPr bwMode="auto">
          <a:xfrm>
            <a:off x="1584226" y="1943968"/>
            <a:ext cx="1827444" cy="1080000"/>
          </a:xfrm>
          <a:prstGeom prst="rect">
            <a:avLst/>
          </a:prstGeom>
          <a:noFill/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DA87F439-7FDE-B26D-8F7E-D2F0C0433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206" y="5321645"/>
            <a:ext cx="6768752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600" b="1" i="0" u="sng" strike="noStrike" cap="none" normalizeH="0" baseline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Durée de la préparation 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La préparation se déroulera 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les mercredis après-midi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et comprendra 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44 heures de cours</a:t>
            </a:r>
            <a:r>
              <a:rPr lang="fr-FR" altLang="fr-FR" sz="1600" dirty="0">
                <a:solidFill>
                  <a:schemeClr val="tx2"/>
                </a:solidFill>
              </a:rPr>
              <a:t>. Les matières abordées seront: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Anglais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Synthèse/ </a:t>
            </a:r>
            <a:r>
              <a:rPr lang="fr-FR" altLang="fr-FR" sz="1600" b="1" dirty="0">
                <a:solidFill>
                  <a:schemeClr val="tx2"/>
                </a:solidFill>
              </a:rPr>
              <a:t>A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nalyse documentaire</a:t>
            </a:r>
            <a:r>
              <a:rPr lang="fr-FR" altLang="fr-FR" sz="1600" dirty="0">
                <a:solidFill>
                  <a:schemeClr val="tx2"/>
                </a:solidFill>
              </a:rPr>
              <a:t>/ 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Enjeux contemporains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Mathématiques et compétences digitales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Travail en petits groupes :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Les cours seront organisés en 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petits groupes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, permettant ainsi un travail plus personnalisé et des conditions d'apprentissage optimales.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FR" altLang="fr-FR" sz="1600" b="1" dirty="0">
                <a:solidFill>
                  <a:schemeClr val="tx2"/>
                </a:solidFill>
              </a:rPr>
              <a:t>Durée des séances</a:t>
            </a:r>
            <a:r>
              <a:rPr lang="fr-FR" altLang="fr-FR" sz="1600" dirty="0">
                <a:solidFill>
                  <a:schemeClr val="tx2"/>
                </a:solidFill>
              </a:rPr>
              <a:t>: Les séances seront de 2h par semaine du 24/09 au 01/04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CC6F058-738D-EED3-6F70-A8D74D979D5F}"/>
              </a:ext>
            </a:extLst>
          </p:cNvPr>
          <p:cNvSpPr txBox="1"/>
          <p:nvPr/>
        </p:nvSpPr>
        <p:spPr>
          <a:xfrm>
            <a:off x="203614" y="3357209"/>
            <a:ext cx="670920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fr-FR" sz="16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Objectifs de la préparation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tx2"/>
                </a:solidFill>
              </a:rPr>
              <a:t>Assimiler progressivement les méthodologies</a:t>
            </a:r>
            <a:r>
              <a:rPr lang="fr-FR" sz="1600" dirty="0">
                <a:solidFill>
                  <a:schemeClr val="tx2"/>
                </a:solidFill>
              </a:rPr>
              <a:t> nécessaires pour réussir les concours des écoles de commerce.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tx2"/>
                </a:solidFill>
              </a:rPr>
              <a:t>S’entraîner régulièrement</a:t>
            </a:r>
            <a:r>
              <a:rPr lang="fr-FR" sz="1600" dirty="0">
                <a:solidFill>
                  <a:schemeClr val="tx2"/>
                </a:solidFill>
              </a:rPr>
              <a:t> dans des conditions proches de celles des concours pour se familiariser avec l’épreuve.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tx2"/>
                </a:solidFill>
              </a:rPr>
              <a:t>Optimiser vos chances de réussite</a:t>
            </a:r>
            <a:r>
              <a:rPr lang="fr-FR" sz="1600" dirty="0">
                <a:solidFill>
                  <a:schemeClr val="tx2"/>
                </a:solidFill>
              </a:rPr>
              <a:t> en entrant dans une dynamique de concours tout au long de l'année.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F039F8A-6178-F73E-45CF-5905C5631801}"/>
              </a:ext>
            </a:extLst>
          </p:cNvPr>
          <p:cNvSpPr txBox="1"/>
          <p:nvPr/>
        </p:nvSpPr>
        <p:spPr>
          <a:xfrm>
            <a:off x="224206" y="8784728"/>
            <a:ext cx="64644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fr-FR" sz="16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de la préparation</a:t>
            </a:r>
          </a:p>
          <a:p>
            <a:pPr algn="just"/>
            <a:r>
              <a:rPr lang="fr-FR" sz="1600" dirty="0">
                <a:solidFill>
                  <a:schemeClr val="tx2"/>
                </a:solidFill>
              </a:rPr>
              <a:t>Le planning détaillé de la préparation sera distribué aux élèves </a:t>
            </a:r>
            <a:r>
              <a:rPr lang="fr-FR" sz="1600" b="1" dirty="0">
                <a:solidFill>
                  <a:schemeClr val="tx2"/>
                </a:solidFill>
              </a:rPr>
              <a:t>15 jours avant le début des cours.</a:t>
            </a:r>
            <a:endParaRPr lang="fr-FR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68102" y="1491596"/>
            <a:ext cx="6264696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-18h de synthèse/Analyse documentaire/Enjeux contemporains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-12h d’anglais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-14h de mathématiques et compétences digitales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chemeClr val="tx2"/>
              </a:solidFill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Nombre d’heures : 44h de cours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b="1" dirty="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u="sng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Coût</a:t>
            </a:r>
            <a:r>
              <a:rPr lang="fr-FR" sz="2400" b="1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: 350 Euros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1" u="sng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Attention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200" b="1" i="1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1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L’inscription aux différents concours reste de la responsabilité des familles.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200" b="1" i="1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200" b="1" i="1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Pour plus d’informations sur les concours et les écoles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cs typeface="Arial" pitchFamily="34" charset="0"/>
                <a:hlinkClick r:id="rId2"/>
              </a:rPr>
              <a:t>https://www.concours-sesame.net/</a:t>
            </a:r>
            <a:r>
              <a:rPr kumimoji="0" lang="fr-FR" sz="2200" b="1" i="1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cs typeface="Arial" pitchFamily="34" charset="0"/>
                <a:hlinkClick r:id="rId3"/>
              </a:rPr>
              <a:t>https://www.concours-acces.com/</a:t>
            </a:r>
            <a:r>
              <a:rPr lang="fr-FR" sz="2200" b="1" i="1" dirty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06795"/>
            <a:ext cx="7200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PREPARATION AUX CONCOURS DES ECOLES DE COMMERCE </a:t>
            </a:r>
            <a:endParaRPr lang="fr-FR" sz="2000" b="1" u="sng" dirty="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solidFill>
                <a:schemeClr val="accent6">
                  <a:lumMod val="75000"/>
                </a:schemeClr>
              </a:solidFill>
              <a:latin typeface="Berlin Sans FB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u="sng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  <a:ea typeface="Calibri" pitchFamily="34" charset="0"/>
                <a:cs typeface="Times New Roman" pitchFamily="18" charset="0"/>
              </a:rPr>
              <a:t>Tarifs et modalités d’inscription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4E76732-634E-4E01-BC25-7975F18FB2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945385"/>
              </p:ext>
            </p:extLst>
          </p:nvPr>
        </p:nvGraphicFramePr>
        <p:xfrm>
          <a:off x="0" y="753202"/>
          <a:ext cx="7180934" cy="9330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0528">
                  <a:extLst>
                    <a:ext uri="{9D8B030D-6E8A-4147-A177-3AD203B41FA5}">
                      <a16:colId xmlns:a16="http://schemas.microsoft.com/office/drawing/2014/main" val="2052349649"/>
                    </a:ext>
                  </a:extLst>
                </a:gridCol>
                <a:gridCol w="3620406">
                  <a:extLst>
                    <a:ext uri="{9D8B030D-6E8A-4147-A177-3AD203B41FA5}">
                      <a16:colId xmlns:a16="http://schemas.microsoft.com/office/drawing/2014/main" val="207725706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kern="1200" dirty="0">
                          <a:solidFill>
                            <a:schemeClr val="tx2"/>
                          </a:solidFill>
                          <a:effectLst/>
                        </a:rPr>
                        <a:t>Mercredi  24/09</a:t>
                      </a:r>
                      <a:endParaRPr lang="fr-FR" sz="1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Mathématiques et compétences digitales (2h)</a:t>
                      </a:r>
                      <a:endParaRPr lang="fr-FR" sz="1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37911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effectLst/>
                        </a:rPr>
                        <a:t>Mercredi  01/10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Anglais (2h)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extLst>
                  <a:ext uri="{0D108BD9-81ED-4DB2-BD59-A6C34878D82A}">
                    <a16:rowId xmlns:a16="http://schemas.microsoft.com/office/drawing/2014/main" val="399385965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effectLst/>
                        </a:rPr>
                        <a:t>Mercredi 08/10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Analyse documentaire (2h)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extLst>
                  <a:ext uri="{0D108BD9-81ED-4DB2-BD59-A6C34878D82A}">
                    <a16:rowId xmlns:a16="http://schemas.microsoft.com/office/drawing/2014/main" val="2430183887"/>
                  </a:ext>
                </a:extLst>
              </a:tr>
              <a:tr h="495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Mercredi  15/10</a:t>
                      </a: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Synthèse (2h)</a:t>
                      </a:r>
                    </a:p>
                  </a:txBody>
                  <a:tcPr marL="68505" marR="68505" marT="34252" marB="34252" anchor="ctr"/>
                </a:tc>
                <a:extLst>
                  <a:ext uri="{0D108BD9-81ED-4DB2-BD59-A6C34878D82A}">
                    <a16:rowId xmlns:a16="http://schemas.microsoft.com/office/drawing/2014/main" val="2801445602"/>
                  </a:ext>
                </a:extLst>
              </a:tr>
              <a:tr h="3687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effectLst/>
                        </a:rPr>
                        <a:t>Mercredi 05/11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Anglais (2h)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extLst>
                  <a:ext uri="{0D108BD9-81ED-4DB2-BD59-A6C34878D82A}">
                    <a16:rowId xmlns:a16="http://schemas.microsoft.com/office/drawing/2014/main" val="1875078734"/>
                  </a:ext>
                </a:extLst>
              </a:tr>
              <a:tr h="495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effectLst/>
                        </a:rPr>
                        <a:t>Mercredi  12/11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effectLst/>
                        </a:rPr>
                        <a:t>Mathématiques et compétences digitales (2h)</a:t>
                      </a:r>
                    </a:p>
                  </a:txBody>
                  <a:tcPr marL="68505" marR="68505" marT="34252" marB="34252" anchor="ctr"/>
                </a:tc>
                <a:extLst>
                  <a:ext uri="{0D108BD9-81ED-4DB2-BD59-A6C34878D82A}">
                    <a16:rowId xmlns:a16="http://schemas.microsoft.com/office/drawing/2014/main" val="371594150"/>
                  </a:ext>
                </a:extLst>
              </a:tr>
              <a:tr h="284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effectLst/>
                        </a:rPr>
                        <a:t>Mercredi  19/11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Enjeux contemporaines (2h)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extLst>
                  <a:ext uri="{0D108BD9-81ED-4DB2-BD59-A6C34878D82A}">
                    <a16:rowId xmlns:a16="http://schemas.microsoft.com/office/drawing/2014/main" val="2284808215"/>
                  </a:ext>
                </a:extLst>
              </a:tr>
              <a:tr h="495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effectLst/>
                        </a:rPr>
                        <a:t>Mercredi  26/11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Mathématiques et compétences digitales (2h)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extLst>
                  <a:ext uri="{0D108BD9-81ED-4DB2-BD59-A6C34878D82A}">
                    <a16:rowId xmlns:a16="http://schemas.microsoft.com/office/drawing/2014/main" val="1828543571"/>
                  </a:ext>
                </a:extLst>
              </a:tr>
              <a:tr h="373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effectLst/>
                        </a:rPr>
                        <a:t>Mercredi  03/12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Analyse documentaire (2h)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extLst>
                  <a:ext uri="{0D108BD9-81ED-4DB2-BD59-A6C34878D82A}">
                    <a16:rowId xmlns:a16="http://schemas.microsoft.com/office/drawing/2014/main" val="1486207716"/>
                  </a:ext>
                </a:extLst>
              </a:tr>
              <a:tr h="495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effectLst/>
                        </a:rPr>
                        <a:t>Mercredi 10/12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Mathématiques et compétences digitales (2h)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extLst>
                  <a:ext uri="{0D108BD9-81ED-4DB2-BD59-A6C34878D82A}">
                    <a16:rowId xmlns:a16="http://schemas.microsoft.com/office/drawing/2014/main" val="4143044176"/>
                  </a:ext>
                </a:extLst>
              </a:tr>
              <a:tr h="3034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effectLst/>
                        </a:rPr>
                        <a:t>Mercredi  17/12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Anglais (2h)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extLst>
                  <a:ext uri="{0D108BD9-81ED-4DB2-BD59-A6C34878D82A}">
                    <a16:rowId xmlns:a16="http://schemas.microsoft.com/office/drawing/2014/main" val="2764253405"/>
                  </a:ext>
                </a:extLst>
              </a:tr>
              <a:tr h="495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effectLst/>
                        </a:rPr>
                        <a:t>Mercredi  07/01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Synthèse (2h)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extLst>
                  <a:ext uri="{0D108BD9-81ED-4DB2-BD59-A6C34878D82A}">
                    <a16:rowId xmlns:a16="http://schemas.microsoft.com/office/drawing/2014/main" val="77816312"/>
                  </a:ext>
                </a:extLst>
              </a:tr>
              <a:tr h="3843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effectLst/>
                        </a:rPr>
                        <a:t>Mercredi 14/01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Enjeux contemporaines (2h)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extLst>
                  <a:ext uri="{0D108BD9-81ED-4DB2-BD59-A6C34878D82A}">
                    <a16:rowId xmlns:a16="http://schemas.microsoft.com/office/drawing/2014/main" val="168732722"/>
                  </a:ext>
                </a:extLst>
              </a:tr>
              <a:tr h="4453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effectLst/>
                        </a:rPr>
                        <a:t>Mercredi 21/01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effectLst/>
                        </a:rPr>
                        <a:t>Anglais (2h)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extLst>
                  <a:ext uri="{0D108BD9-81ED-4DB2-BD59-A6C34878D82A}">
                    <a16:rowId xmlns:a16="http://schemas.microsoft.com/office/drawing/2014/main" val="3218591814"/>
                  </a:ext>
                </a:extLst>
              </a:tr>
              <a:tr h="4518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effectLst/>
                        </a:rPr>
                        <a:t>Mercredi 28/01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Mathématiques et compétences digitales (2h)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extLst>
                  <a:ext uri="{0D108BD9-81ED-4DB2-BD59-A6C34878D82A}">
                    <a16:rowId xmlns:a16="http://schemas.microsoft.com/office/drawing/2014/main" val="3244979042"/>
                  </a:ext>
                </a:extLst>
              </a:tr>
              <a:tr h="4792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effectLst/>
                        </a:rPr>
                        <a:t>Mercredi  04/02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Analyse documentaire(2h)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extLst>
                  <a:ext uri="{0D108BD9-81ED-4DB2-BD59-A6C34878D82A}">
                    <a16:rowId xmlns:a16="http://schemas.microsoft.com/office/drawing/2014/main" val="1033634476"/>
                  </a:ext>
                </a:extLst>
              </a:tr>
              <a:tr h="384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Mercredi 25/02</a:t>
                      </a: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effectLst/>
                        </a:rPr>
                        <a:t>Anglais (2h)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5" marR="68505" marT="34252" marB="34252" anchor="ctr"/>
                </a:tc>
                <a:extLst>
                  <a:ext uri="{0D108BD9-81ED-4DB2-BD59-A6C34878D82A}">
                    <a16:rowId xmlns:a16="http://schemas.microsoft.com/office/drawing/2014/main" val="3053131092"/>
                  </a:ext>
                </a:extLst>
              </a:tr>
              <a:tr h="497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Mercredi 04/03</a:t>
                      </a: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Mathématiques et compétences digitales (2h)</a:t>
                      </a:r>
                    </a:p>
                  </a:txBody>
                  <a:tcPr marL="68505" marR="68505" marT="34252" marB="34252" anchor="ctr"/>
                </a:tc>
                <a:extLst>
                  <a:ext uri="{0D108BD9-81ED-4DB2-BD59-A6C34878D82A}">
                    <a16:rowId xmlns:a16="http://schemas.microsoft.com/office/drawing/2014/main" val="3325173499"/>
                  </a:ext>
                </a:extLst>
              </a:tr>
              <a:tr h="3913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Mercredi 11/03</a:t>
                      </a: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Synthèse (2h)</a:t>
                      </a:r>
                    </a:p>
                  </a:txBody>
                  <a:tcPr marL="68505" marR="68505" marT="34252" marB="34252" anchor="ctr"/>
                </a:tc>
                <a:extLst>
                  <a:ext uri="{0D108BD9-81ED-4DB2-BD59-A6C34878D82A}">
                    <a16:rowId xmlns:a16="http://schemas.microsoft.com/office/drawing/2014/main" val="1804551688"/>
                  </a:ext>
                </a:extLst>
              </a:tr>
              <a:tr h="5903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Mercredi 18/03</a:t>
                      </a: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Mathématiques et compétences digitales (2h)</a:t>
                      </a:r>
                    </a:p>
                  </a:txBody>
                  <a:tcPr marL="68505" marR="68505" marT="34252" marB="34252" anchor="ctr"/>
                </a:tc>
                <a:extLst>
                  <a:ext uri="{0D108BD9-81ED-4DB2-BD59-A6C34878D82A}">
                    <a16:rowId xmlns:a16="http://schemas.microsoft.com/office/drawing/2014/main" val="3280481481"/>
                  </a:ext>
                </a:extLst>
              </a:tr>
              <a:tr h="3585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Mercredi 25/03</a:t>
                      </a: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Enjeux contemporains (2h)</a:t>
                      </a:r>
                    </a:p>
                  </a:txBody>
                  <a:tcPr marL="68505" marR="68505" marT="34252" marB="34252" anchor="ctr"/>
                </a:tc>
                <a:extLst>
                  <a:ext uri="{0D108BD9-81ED-4DB2-BD59-A6C34878D82A}">
                    <a16:rowId xmlns:a16="http://schemas.microsoft.com/office/drawing/2014/main" val="2290917415"/>
                  </a:ext>
                </a:extLst>
              </a:tr>
              <a:tr h="385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Mercredi 01/04</a:t>
                      </a:r>
                    </a:p>
                  </a:txBody>
                  <a:tcPr marL="68505" marR="68505" marT="34252" marB="342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Anglais (2h)</a:t>
                      </a:r>
                    </a:p>
                  </a:txBody>
                  <a:tcPr marL="68505" marR="68505" marT="34252" marB="34252" anchor="ctr"/>
                </a:tc>
                <a:extLst>
                  <a:ext uri="{0D108BD9-81ED-4DB2-BD59-A6C34878D82A}">
                    <a16:rowId xmlns:a16="http://schemas.microsoft.com/office/drawing/2014/main" val="28449816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24D87C5E-91C1-401E-A5C1-0D4512C62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65" y="2352675"/>
            <a:ext cx="95541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39653E6-0AB7-40AD-A903-B5D6C89E3FB3}"/>
              </a:ext>
            </a:extLst>
          </p:cNvPr>
          <p:cNvSpPr txBox="1"/>
          <p:nvPr/>
        </p:nvSpPr>
        <p:spPr>
          <a:xfrm>
            <a:off x="19964" y="149072"/>
            <a:ext cx="7160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tx2"/>
                </a:solidFill>
              </a:rPr>
              <a:t>Le planning 2025-2026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8082" y="3600575"/>
            <a:ext cx="6624736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Calibri" pitchFamily="34" charset="0"/>
              </a:rPr>
              <a:t>Nom </a:t>
            </a:r>
            <a:r>
              <a:rPr lang="fr-FR" sz="2000" dirty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: 			Classe: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ea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Calibri" pitchFamily="34" charset="0"/>
              </a:rPr>
              <a:t>		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Calibri" pitchFamily="34" charset="0"/>
              </a:rPr>
              <a:t>Prénom :		</a:t>
            </a:r>
            <a:r>
              <a:rPr lang="fr-FR" sz="2000" dirty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Adresse mail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Calibri" pitchFamily="34" charset="0"/>
              </a:rPr>
              <a:t> 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>
              <a:solidFill>
                <a:schemeClr val="tx2"/>
              </a:solidFill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Arial" pitchFamily="34" charset="0"/>
              </a:rPr>
              <a:t>Confirme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Arial" pitchFamily="34" charset="0"/>
              </a:rPr>
              <a:t> l’inscription à la préparation aux concours des écoles de commerce et de communication d’un montant de </a:t>
            </a:r>
            <a:r>
              <a:rPr lang="fr-FR" sz="2000" dirty="0">
                <a:solidFill>
                  <a:schemeClr val="tx2"/>
                </a:solidFill>
                <a:ea typeface="Calibri" pitchFamily="34" charset="0"/>
                <a:cs typeface="Arial" pitchFamily="34" charset="0"/>
              </a:rPr>
              <a:t>350 euros.</a:t>
            </a:r>
            <a:endParaRPr kumimoji="0" lang="fr-FR" sz="2000" b="0" i="0" u="none" strike="noStrike" cap="none" normalizeH="0" dirty="0">
              <a:ln>
                <a:noFill/>
              </a:ln>
              <a:solidFill>
                <a:schemeClr val="tx2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000" b="0" i="0" u="none" strike="noStrike" cap="none" normalizeH="0" dirty="0">
              <a:ln>
                <a:noFill/>
              </a:ln>
              <a:solidFill>
                <a:schemeClr val="tx2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fr-FR" sz="2000" dirty="0">
                <a:solidFill>
                  <a:schemeClr val="tx2"/>
                </a:solidFill>
                <a:ea typeface="Calibri" pitchFamily="34" charset="0"/>
                <a:cs typeface="Arial" pitchFamily="34" charset="0"/>
              </a:rPr>
              <a:t>Verse ce jour des arrhes de 100 euros. Le solde sera prélevé les mois suivants.</a:t>
            </a:r>
            <a:endParaRPr kumimoji="0" lang="fr-FR" sz="2000" b="0" i="0" u="none" strike="noStrike" cap="none" normalizeH="0" dirty="0">
              <a:ln>
                <a:noFill/>
              </a:ln>
              <a:solidFill>
                <a:schemeClr val="tx2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defTabSz="315450"/>
            <a:endParaRPr lang="fr-FR" sz="2000" b="1" i="1" dirty="0">
              <a:solidFill>
                <a:schemeClr val="tx2"/>
              </a:solidFill>
            </a:endParaRPr>
          </a:p>
          <a:p>
            <a:pPr defTabSz="315450"/>
            <a:r>
              <a:rPr lang="fr-FR" sz="2000" b="1" i="1" dirty="0">
                <a:solidFill>
                  <a:schemeClr val="tx2"/>
                </a:solidFill>
              </a:rPr>
              <a:t>Toute interruption en cours de préparation ne donnera pas lieu à remboursement.</a:t>
            </a:r>
          </a:p>
          <a:p>
            <a:pPr defTabSz="315450"/>
            <a:endParaRPr lang="fr-FR" sz="2000" b="1" i="1" dirty="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  <a:p>
            <a:pPr defTabSz="315450"/>
            <a:r>
              <a:rPr lang="fr-FR" sz="2000" b="1" i="1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L’élève inscrit s’engage à suivre l’intégralité des modules prévus sur la période définie.</a:t>
            </a:r>
            <a:endParaRPr lang="fr-FR" sz="2000" dirty="0">
              <a:solidFill>
                <a:schemeClr val="tx2"/>
              </a:solidFill>
              <a:ea typeface="Calibri" pitchFamily="34" charset="0"/>
              <a:cs typeface="Calibri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000" dirty="0">
              <a:solidFill>
                <a:schemeClr val="tx2"/>
              </a:solidFill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000" dirty="0">
              <a:solidFill>
                <a:schemeClr val="tx2"/>
              </a:solidFill>
              <a:ea typeface="Calibri" pitchFamily="34" charset="0"/>
              <a:cs typeface="Calibri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Date :							Signature des parents:</a:t>
            </a:r>
            <a:endParaRPr lang="fr-FR" sz="2000" dirty="0">
              <a:solidFill>
                <a:schemeClr val="tx2"/>
              </a:solidFill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" y="1223888"/>
            <a:ext cx="7200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PREPARATION AUX CONCOURS DES ECOLES DE COMMERCE </a:t>
            </a:r>
            <a:endParaRPr lang="fr-FR" sz="2000" dirty="0">
              <a:solidFill>
                <a:schemeClr val="tx2"/>
              </a:solidFill>
              <a:cs typeface="Arial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Bulletin d’inscription session 2025-2026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184805"/>
            <a:ext cx="7200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8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Pour une meilleure organisation, merci de retourner le bulletin d’inscription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8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à </a:t>
            </a:r>
            <a:r>
              <a:rPr lang="fr-FR" sz="1800" i="1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Gaëlle </a:t>
            </a:r>
            <a:r>
              <a:rPr lang="fr-FR" sz="1800" i="1" u="sng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Meziani</a:t>
            </a:r>
            <a:endParaRPr lang="fr-FR" sz="1800" i="1" u="sng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800" i="1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2"/>
              </a:rPr>
              <a:t>gaelle.meziani@mongre.org</a:t>
            </a:r>
            <a:r>
              <a:rPr lang="fr-FR" sz="1800" i="1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800" i="1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Messagerie Ecole Directe</a:t>
            </a:r>
            <a:endParaRPr lang="fr-FR" sz="1800" i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E53EC1F-E10D-4171-A847-256469666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666" y="-277648"/>
            <a:ext cx="1780073" cy="18554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2821</TotalTime>
  <Words>973</Words>
  <Application>Microsoft Office PowerPoint</Application>
  <PresentationFormat>Personnalisé</PresentationFormat>
  <Paragraphs>151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Berlin Sans FB</vt:lpstr>
      <vt:lpstr>Calibri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caubourg</dc:creator>
  <cp:lastModifiedBy>Gaelle MEZIANI</cp:lastModifiedBy>
  <cp:revision>314</cp:revision>
  <cp:lastPrinted>2025-09-09T14:11:15Z</cp:lastPrinted>
  <dcterms:created xsi:type="dcterms:W3CDTF">2012-01-12T14:23:02Z</dcterms:created>
  <dcterms:modified xsi:type="dcterms:W3CDTF">2025-09-09T15:36:31Z</dcterms:modified>
</cp:coreProperties>
</file>